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5" r:id="rId1"/>
  </p:sldMasterIdLst>
  <p:notesMasterIdLst>
    <p:notesMasterId r:id="rId16"/>
  </p:notesMasterIdLst>
  <p:sldIdLst>
    <p:sldId id="256" r:id="rId2"/>
    <p:sldId id="271" r:id="rId3"/>
    <p:sldId id="273" r:id="rId4"/>
    <p:sldId id="274" r:id="rId5"/>
    <p:sldId id="268" r:id="rId6"/>
    <p:sldId id="269" r:id="rId7"/>
    <p:sldId id="260" r:id="rId8"/>
    <p:sldId id="259" r:id="rId9"/>
    <p:sldId id="263" r:id="rId10"/>
    <p:sldId id="262" r:id="rId11"/>
    <p:sldId id="267" r:id="rId12"/>
    <p:sldId id="264" r:id="rId13"/>
    <p:sldId id="266"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36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A3268-DA2B-4267-B11F-E648A4072C51}" type="datetimeFigureOut">
              <a:rPr lang="it-IT" smtClean="0"/>
              <a:t>18/06/2022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A997B6-FC21-4510-8515-32C5FF32A2F1}" type="slidenum">
              <a:rPr lang="it-IT" smtClean="0"/>
              <a:t>‹N›</a:t>
            </a:fld>
            <a:endParaRPr lang="it-IT"/>
          </a:p>
        </p:txBody>
      </p:sp>
    </p:spTree>
    <p:extLst>
      <p:ext uri="{BB962C8B-B14F-4D97-AF65-F5344CB8AC3E}">
        <p14:creationId xmlns:p14="http://schemas.microsoft.com/office/powerpoint/2010/main" val="293173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6F0660-3FA6-4555-9D80-65002DABDD4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68236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7DF6811-131E-40EE-937E-8EED9C231F2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1061875030"/>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7DF6811-131E-40EE-937E-8EED9C231F2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DE046A-A4C3-4C93-8C57-C5BE10AB6836}"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87620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7DF6811-131E-40EE-937E-8EED9C231F28}" type="datetime1">
              <a:rPr lang="it-IT" smtClean="0"/>
              <a:t>18/06/2022</a:t>
            </a:fld>
            <a:endParaRPr lang="it-IT"/>
          </a:p>
        </p:txBody>
      </p:sp>
      <p:sp>
        <p:nvSpPr>
          <p:cNvPr id="6" name="Footer Placeholder 5"/>
          <p:cNvSpPr>
            <a:spLocks noGrp="1"/>
          </p:cNvSpPr>
          <p:nvPr>
            <p:ph type="ftr" sz="quarter" idx="11"/>
          </p:nvPr>
        </p:nvSpPr>
        <p:spPr/>
        <p:txBody>
          <a:bodyPr/>
          <a:lstStyle/>
          <a:p>
            <a:r>
              <a:rPr lang="it-IT"/>
              <a:t>La Tutela del minore Dott.ssa Claudia Tosello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143052754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7DF6811-131E-40EE-937E-8EED9C231F28}" type="datetime1">
              <a:rPr lang="it-IT" smtClean="0"/>
              <a:t>18/06/2022</a:t>
            </a:fld>
            <a:endParaRPr lang="it-IT"/>
          </a:p>
        </p:txBody>
      </p:sp>
      <p:sp>
        <p:nvSpPr>
          <p:cNvPr id="6" name="Footer Placeholder 5"/>
          <p:cNvSpPr>
            <a:spLocks noGrp="1"/>
          </p:cNvSpPr>
          <p:nvPr>
            <p:ph type="ftr" sz="quarter" idx="11"/>
          </p:nvPr>
        </p:nvSpPr>
        <p:spPr/>
        <p:txBody>
          <a:bodyPr/>
          <a:lstStyle/>
          <a:p>
            <a:r>
              <a:rPr lang="it-IT"/>
              <a:t>La Tutela del minore Dott.ssa Claudia Tosello</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DE046A-A4C3-4C93-8C57-C5BE10AB6836}"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4223351"/>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7DF6811-131E-40EE-937E-8EED9C231F28}" type="datetime1">
              <a:rPr lang="it-IT" smtClean="0"/>
              <a:t>18/06/2022</a:t>
            </a:fld>
            <a:endParaRPr lang="it-IT"/>
          </a:p>
        </p:txBody>
      </p:sp>
      <p:sp>
        <p:nvSpPr>
          <p:cNvPr id="6" name="Footer Placeholder 5"/>
          <p:cNvSpPr>
            <a:spLocks noGrp="1"/>
          </p:cNvSpPr>
          <p:nvPr>
            <p:ph type="ftr" sz="quarter" idx="11"/>
          </p:nvPr>
        </p:nvSpPr>
        <p:spPr/>
        <p:txBody>
          <a:bodyPr/>
          <a:lstStyle/>
          <a:p>
            <a:r>
              <a:rPr lang="it-IT"/>
              <a:t>La Tutela del minore Dott.ssa Claudia Tosello</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3810385094"/>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7DF6811-131E-40EE-937E-8EED9C231F2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902688732"/>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7DF6811-131E-40EE-937E-8EED9C231F2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392892331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7DF6811-131E-40EE-937E-8EED9C231F28}"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03318423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386B90C-DA48-4897-B882-BDCE1E9B2B14}" type="datetime1">
              <a:rPr lang="it-IT" smtClean="0"/>
              <a:t>18/06/2022</a:t>
            </a:fld>
            <a:endParaRPr lang="it-IT"/>
          </a:p>
        </p:txBody>
      </p:sp>
      <p:sp>
        <p:nvSpPr>
          <p:cNvPr id="5" name="Footer Placeholder 4"/>
          <p:cNvSpPr>
            <a:spLocks noGrp="1"/>
          </p:cNvSpPr>
          <p:nvPr>
            <p:ph type="ftr" sz="quarter" idx="11"/>
          </p:nvPr>
        </p:nvSpPr>
        <p:spPr/>
        <p:txBody>
          <a:bodyPr/>
          <a:lstStyle/>
          <a:p>
            <a:r>
              <a:rPr lang="it-IT"/>
              <a:t>La Tutela del minore Dott.ssa Claudia Tosello</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2142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7DF6811-131E-40EE-937E-8EED9C231F28}" type="datetime1">
              <a:rPr lang="it-IT" smtClean="0"/>
              <a:t>18/06/2022</a:t>
            </a:fld>
            <a:endParaRPr lang="it-IT"/>
          </a:p>
        </p:txBody>
      </p:sp>
      <p:sp>
        <p:nvSpPr>
          <p:cNvPr id="6" name="Footer Placeholder 5"/>
          <p:cNvSpPr>
            <a:spLocks noGrp="1"/>
          </p:cNvSpPr>
          <p:nvPr>
            <p:ph type="ftr" sz="quarter" idx="11"/>
          </p:nvPr>
        </p:nvSpPr>
        <p:spPr/>
        <p:txBody>
          <a:bodyPr/>
          <a:lstStyle/>
          <a:p>
            <a:r>
              <a:rPr lang="it-IT"/>
              <a:t>La Tutela del minore Dott.ssa Claudia Tosello</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70586211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7DF6811-131E-40EE-937E-8EED9C231F28}" type="datetime1">
              <a:rPr lang="it-IT" smtClean="0"/>
              <a:t>18/06/2022</a:t>
            </a:fld>
            <a:endParaRPr lang="it-IT"/>
          </a:p>
        </p:txBody>
      </p:sp>
      <p:sp>
        <p:nvSpPr>
          <p:cNvPr id="8" name="Footer Placeholder 7"/>
          <p:cNvSpPr>
            <a:spLocks noGrp="1"/>
          </p:cNvSpPr>
          <p:nvPr>
            <p:ph type="ftr" sz="quarter" idx="11"/>
          </p:nvPr>
        </p:nvSpPr>
        <p:spPr/>
        <p:txBody>
          <a:bodyPr/>
          <a:lstStyle/>
          <a:p>
            <a:r>
              <a:rPr lang="it-IT"/>
              <a:t>La Tutela del minore Dott.ssa Claudia Tosello</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179843174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9084E18-2598-46BC-B619-F659506CBEFA}" type="datetime1">
              <a:rPr lang="it-IT" smtClean="0"/>
              <a:t>18/06/2022</a:t>
            </a:fld>
            <a:endParaRPr lang="it-IT"/>
          </a:p>
        </p:txBody>
      </p:sp>
      <p:sp>
        <p:nvSpPr>
          <p:cNvPr id="4" name="Footer Placeholder 3"/>
          <p:cNvSpPr>
            <a:spLocks noGrp="1"/>
          </p:cNvSpPr>
          <p:nvPr>
            <p:ph type="ftr" sz="quarter" idx="11"/>
          </p:nvPr>
        </p:nvSpPr>
        <p:spPr/>
        <p:txBody>
          <a:bodyPr/>
          <a:lstStyle/>
          <a:p>
            <a:r>
              <a:rPr lang="it-IT"/>
              <a:t>La Tutela del minore Dott.ssa Claudia Tosello</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37871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0AAE8-9E50-4E52-BE8E-E0B9D458F2EF}" type="datetime1">
              <a:rPr lang="it-IT" smtClean="0"/>
              <a:t>18/06/2022</a:t>
            </a:fld>
            <a:endParaRPr lang="it-IT"/>
          </a:p>
        </p:txBody>
      </p:sp>
      <p:sp>
        <p:nvSpPr>
          <p:cNvPr id="3" name="Footer Placeholder 2"/>
          <p:cNvSpPr>
            <a:spLocks noGrp="1"/>
          </p:cNvSpPr>
          <p:nvPr>
            <p:ph type="ftr" sz="quarter" idx="11"/>
          </p:nvPr>
        </p:nvSpPr>
        <p:spPr/>
        <p:txBody>
          <a:bodyPr/>
          <a:lstStyle/>
          <a:p>
            <a:r>
              <a:rPr lang="it-IT"/>
              <a:t>La Tutela del minore Dott.ssa Claudia Tosello</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345593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7DF6811-131E-40EE-937E-8EED9C231F28}" type="datetime1">
              <a:rPr lang="it-IT" smtClean="0"/>
              <a:t>18/06/2022</a:t>
            </a:fld>
            <a:endParaRPr lang="it-IT"/>
          </a:p>
        </p:txBody>
      </p:sp>
      <p:sp>
        <p:nvSpPr>
          <p:cNvPr id="6" name="Footer Placeholder 5"/>
          <p:cNvSpPr>
            <a:spLocks noGrp="1"/>
          </p:cNvSpPr>
          <p:nvPr>
            <p:ph type="ftr" sz="quarter" idx="11"/>
          </p:nvPr>
        </p:nvSpPr>
        <p:spPr/>
        <p:txBody>
          <a:bodyPr/>
          <a:lstStyle/>
          <a:p>
            <a:r>
              <a:rPr lang="it-IT"/>
              <a:t>La Tutela del minore Dott.ssa Claudia Tosello</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2923151249"/>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EC23602-A9F9-4811-9666-D8AE05431BBB}" type="datetime1">
              <a:rPr lang="it-IT" smtClean="0"/>
              <a:t>18/06/2022</a:t>
            </a:fld>
            <a:endParaRPr lang="it-IT"/>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DE046A-A4C3-4C93-8C57-C5BE10AB6836}" type="slidenum">
              <a:rPr lang="it-IT" smtClean="0"/>
              <a:t>‹N›</a:t>
            </a:fld>
            <a:endParaRPr lang="it-IT"/>
          </a:p>
        </p:txBody>
      </p:sp>
    </p:spTree>
    <p:extLst>
      <p:ext uri="{BB962C8B-B14F-4D97-AF65-F5344CB8AC3E}">
        <p14:creationId xmlns:p14="http://schemas.microsoft.com/office/powerpoint/2010/main" val="62920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7DF6811-131E-40EE-937E-8EED9C231F28}" type="datetime1">
              <a:rPr lang="it-IT" smtClean="0"/>
              <a:t>18/06/2022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La Tutela del minore Dott.ssa Claudia Tosello</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DE046A-A4C3-4C93-8C57-C5BE10AB6836}" type="slidenum">
              <a:rPr lang="it-IT" smtClean="0"/>
              <a:t>‹N›</a:t>
            </a:fld>
            <a:endParaRPr lang="it-IT"/>
          </a:p>
        </p:txBody>
      </p:sp>
    </p:spTree>
    <p:extLst>
      <p:ext uri="{BB962C8B-B14F-4D97-AF65-F5344CB8AC3E}">
        <p14:creationId xmlns:p14="http://schemas.microsoft.com/office/powerpoint/2010/main" val="2929001339"/>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37" r:id="rId12"/>
    <p:sldLayoutId id="2147483938" r:id="rId13"/>
    <p:sldLayoutId id="2147483939" r:id="rId14"/>
    <p:sldLayoutId id="2147483940" r:id="rId15"/>
    <p:sldLayoutId id="2147483941"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9F56C-F489-E5D1-5BAC-B08ADF7F69E5}"/>
              </a:ext>
            </a:extLst>
          </p:cNvPr>
          <p:cNvSpPr>
            <a:spLocks noGrp="1"/>
          </p:cNvSpPr>
          <p:nvPr>
            <p:ph type="ctrTitle"/>
          </p:nvPr>
        </p:nvSpPr>
        <p:spPr>
          <a:xfrm>
            <a:off x="2689321" y="1341581"/>
            <a:ext cx="7766936" cy="2653836"/>
          </a:xfrm>
        </p:spPr>
        <p:txBody>
          <a:bodyPr>
            <a:normAutofit fontScale="90000"/>
          </a:bodyPr>
          <a:lstStyle/>
          <a:p>
            <a:r>
              <a:rPr lang="it-IT" dirty="0"/>
              <a:t>La tutela del minore nell’ordinamento interno e sovranazionale</a:t>
            </a:r>
          </a:p>
        </p:txBody>
      </p:sp>
      <p:sp>
        <p:nvSpPr>
          <p:cNvPr id="3" name="Sottotitolo 2">
            <a:extLst>
              <a:ext uri="{FF2B5EF4-FFF2-40B4-BE49-F238E27FC236}">
                <a16:creationId xmlns:a16="http://schemas.microsoft.com/office/drawing/2014/main" id="{4D8F5E87-4DC8-8C78-5FD7-721C5C2B5AC0}"/>
              </a:ext>
            </a:extLst>
          </p:cNvPr>
          <p:cNvSpPr>
            <a:spLocks noGrp="1"/>
          </p:cNvSpPr>
          <p:nvPr>
            <p:ph type="subTitle" idx="1"/>
          </p:nvPr>
        </p:nvSpPr>
        <p:spPr>
          <a:xfrm>
            <a:off x="2689321" y="4721961"/>
            <a:ext cx="8915399" cy="1126283"/>
          </a:xfrm>
        </p:spPr>
        <p:txBody>
          <a:bodyPr>
            <a:normAutofit/>
          </a:bodyPr>
          <a:lstStyle/>
          <a:p>
            <a:pPr>
              <a:lnSpc>
                <a:spcPct val="90000"/>
              </a:lnSpc>
            </a:pPr>
            <a:r>
              <a:rPr lang="it-IT" dirty="0"/>
              <a:t>Ordine degli Avvocati di Vercelli </a:t>
            </a:r>
            <a:endParaRPr lang="it-IT"/>
          </a:p>
          <a:p>
            <a:pPr>
              <a:lnSpc>
                <a:spcPct val="90000"/>
              </a:lnSpc>
            </a:pPr>
            <a:r>
              <a:rPr lang="it-IT" dirty="0"/>
              <a:t>21/06/2022</a:t>
            </a:r>
            <a:endParaRPr lang="it-IT"/>
          </a:p>
          <a:p>
            <a:pPr>
              <a:lnSpc>
                <a:spcPct val="90000"/>
              </a:lnSpc>
            </a:pPr>
            <a:r>
              <a:rPr lang="it-IT" dirty="0"/>
              <a:t>A cura della Dott.ssa Claudia Tosello</a:t>
            </a:r>
            <a:endParaRPr lang="it-IT"/>
          </a:p>
        </p:txBody>
      </p:sp>
    </p:spTree>
    <p:extLst>
      <p:ext uri="{BB962C8B-B14F-4D97-AF65-F5344CB8AC3E}">
        <p14:creationId xmlns:p14="http://schemas.microsoft.com/office/powerpoint/2010/main" val="1749226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64AE0-1CA0-B72E-F5FD-376C6228F85F}"/>
              </a:ext>
            </a:extLst>
          </p:cNvPr>
          <p:cNvSpPr>
            <a:spLocks noGrp="1"/>
          </p:cNvSpPr>
          <p:nvPr>
            <p:ph type="title"/>
          </p:nvPr>
        </p:nvSpPr>
        <p:spPr/>
        <p:txBody>
          <a:bodyPr/>
          <a:lstStyle/>
          <a:p>
            <a:r>
              <a:rPr lang="it-IT" dirty="0"/>
              <a:t>Ruolo degli avvocati nel conflitto</a:t>
            </a:r>
          </a:p>
        </p:txBody>
      </p:sp>
      <p:sp>
        <p:nvSpPr>
          <p:cNvPr id="3" name="Segnaposto contenuto 2">
            <a:extLst>
              <a:ext uri="{FF2B5EF4-FFF2-40B4-BE49-F238E27FC236}">
                <a16:creationId xmlns:a16="http://schemas.microsoft.com/office/drawing/2014/main" id="{33266364-D857-FAE2-DCB4-D568E35F4439}"/>
              </a:ext>
            </a:extLst>
          </p:cNvPr>
          <p:cNvSpPr>
            <a:spLocks noGrp="1"/>
          </p:cNvSpPr>
          <p:nvPr>
            <p:ph idx="1"/>
          </p:nvPr>
        </p:nvSpPr>
        <p:spPr>
          <a:xfrm>
            <a:off x="1941511" y="1540189"/>
            <a:ext cx="8915400" cy="2422211"/>
          </a:xfrm>
        </p:spPr>
        <p:txBody>
          <a:bodyPr/>
          <a:lstStyle/>
          <a:p>
            <a:pPr marL="0" indent="0" algn="ctr">
              <a:buNone/>
            </a:pPr>
            <a:r>
              <a:rPr lang="it-IT" sz="2800" dirty="0"/>
              <a:t>Sono il punto di riferimento primario per i genitori che si stanno separando</a:t>
            </a:r>
          </a:p>
          <a:p>
            <a:pPr marL="0" indent="0" algn="ctr">
              <a:buNone/>
            </a:pPr>
            <a:endParaRPr lang="it-IT" sz="2800" dirty="0"/>
          </a:p>
          <a:p>
            <a:pPr marL="0" indent="0" algn="ctr">
              <a:buNone/>
            </a:pPr>
            <a:r>
              <a:rPr lang="it-IT" sz="2800" dirty="0">
                <a:solidFill>
                  <a:srgbClr val="C00000"/>
                </a:solidFill>
              </a:rPr>
              <a:t>Possibile risorsa o comburente?</a:t>
            </a:r>
          </a:p>
          <a:p>
            <a:endParaRPr lang="it-IT" dirty="0"/>
          </a:p>
        </p:txBody>
      </p:sp>
      <p:sp>
        <p:nvSpPr>
          <p:cNvPr id="4" name="Segnaposto data 3">
            <a:extLst>
              <a:ext uri="{FF2B5EF4-FFF2-40B4-BE49-F238E27FC236}">
                <a16:creationId xmlns:a16="http://schemas.microsoft.com/office/drawing/2014/main" id="{048C8B50-854E-E2AB-9078-E1DE262FE66A}"/>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0F6E830A-CE39-16BF-A1B1-78CD07B09D00}"/>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7867FAFB-FECB-EC68-AEC0-9B771E38D47F}"/>
              </a:ext>
            </a:extLst>
          </p:cNvPr>
          <p:cNvSpPr>
            <a:spLocks noGrp="1"/>
          </p:cNvSpPr>
          <p:nvPr>
            <p:ph type="sldNum" sz="quarter" idx="12"/>
          </p:nvPr>
        </p:nvSpPr>
        <p:spPr/>
        <p:txBody>
          <a:bodyPr/>
          <a:lstStyle/>
          <a:p>
            <a:fld id="{A7DE046A-A4C3-4C93-8C57-C5BE10AB6836}" type="slidenum">
              <a:rPr lang="it-IT" smtClean="0"/>
              <a:t>10</a:t>
            </a:fld>
            <a:endParaRPr lang="it-IT"/>
          </a:p>
        </p:txBody>
      </p:sp>
      <p:pic>
        <p:nvPicPr>
          <p:cNvPr id="12" name="Immagine 11">
            <a:extLst>
              <a:ext uri="{FF2B5EF4-FFF2-40B4-BE49-F238E27FC236}">
                <a16:creationId xmlns:a16="http://schemas.microsoft.com/office/drawing/2014/main" id="{70CCF429-161C-AB8B-AF7F-406D248A29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0911" y="3962400"/>
            <a:ext cx="2286000" cy="2000250"/>
          </a:xfrm>
          <a:prstGeom prst="rect">
            <a:avLst/>
          </a:prstGeom>
        </p:spPr>
      </p:pic>
      <p:pic>
        <p:nvPicPr>
          <p:cNvPr id="14" name="Immagine 13" descr="Immagine che contiene testo, clipart, strumento&#10;&#10;Descrizione generata automaticamente">
            <a:extLst>
              <a:ext uri="{FF2B5EF4-FFF2-40B4-BE49-F238E27FC236}">
                <a16:creationId xmlns:a16="http://schemas.microsoft.com/office/drawing/2014/main" id="{A47AF68B-ABE7-A162-4CA1-9248E0B862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1212" y="4164104"/>
            <a:ext cx="2847975" cy="1600200"/>
          </a:xfrm>
          <a:prstGeom prst="rect">
            <a:avLst/>
          </a:prstGeom>
        </p:spPr>
      </p:pic>
      <p:sp>
        <p:nvSpPr>
          <p:cNvPr id="15" name="Freccia bidirezionale orizzontale 14">
            <a:extLst>
              <a:ext uri="{FF2B5EF4-FFF2-40B4-BE49-F238E27FC236}">
                <a16:creationId xmlns:a16="http://schemas.microsoft.com/office/drawing/2014/main" id="{14AB6195-3FA1-F7D4-BC80-F67BCE4F25E3}"/>
              </a:ext>
            </a:extLst>
          </p:cNvPr>
          <p:cNvSpPr/>
          <p:nvPr/>
        </p:nvSpPr>
        <p:spPr>
          <a:xfrm>
            <a:off x="5514110" y="4686300"/>
            <a:ext cx="2382116" cy="5238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14933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7282A9B8-0344-B073-71CE-98EF11BD3AD0}"/>
              </a:ext>
            </a:extLst>
          </p:cNvPr>
          <p:cNvSpPr/>
          <p:nvPr/>
        </p:nvSpPr>
        <p:spPr>
          <a:xfrm>
            <a:off x="7158182" y="2298818"/>
            <a:ext cx="4008582" cy="314139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F09AD829-D3E1-76A1-11F3-696BECA53780}"/>
              </a:ext>
            </a:extLst>
          </p:cNvPr>
          <p:cNvSpPr/>
          <p:nvPr/>
        </p:nvSpPr>
        <p:spPr>
          <a:xfrm>
            <a:off x="2290618" y="2298818"/>
            <a:ext cx="3845973" cy="31414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6D71F321-2E16-3874-B674-98FCB91282F6}"/>
              </a:ext>
            </a:extLst>
          </p:cNvPr>
          <p:cNvSpPr>
            <a:spLocks noGrp="1"/>
          </p:cNvSpPr>
          <p:nvPr>
            <p:ph type="title"/>
          </p:nvPr>
        </p:nvSpPr>
        <p:spPr>
          <a:xfrm>
            <a:off x="2589212" y="607019"/>
            <a:ext cx="7619999" cy="1280890"/>
          </a:xfrm>
        </p:spPr>
        <p:txBody>
          <a:bodyPr>
            <a:normAutofit fontScale="90000"/>
          </a:bodyPr>
          <a:lstStyle/>
          <a:p>
            <a:pPr algn="ctr"/>
            <a:r>
              <a:rPr lang="it-IT" dirty="0"/>
              <a:t>Psicologo vs avvocato</a:t>
            </a:r>
            <a:br>
              <a:rPr lang="it-IT" dirty="0"/>
            </a:br>
            <a:r>
              <a:rPr lang="it-IT" dirty="0"/>
              <a:t>ruoli e punti di osservazione diversi</a:t>
            </a:r>
          </a:p>
        </p:txBody>
      </p:sp>
      <p:sp>
        <p:nvSpPr>
          <p:cNvPr id="4" name="Segnaposto data 3">
            <a:extLst>
              <a:ext uri="{FF2B5EF4-FFF2-40B4-BE49-F238E27FC236}">
                <a16:creationId xmlns:a16="http://schemas.microsoft.com/office/drawing/2014/main" id="{9A53FFEA-54BE-FA37-B55E-185F86C354DF}"/>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3BA7FA95-4905-544D-D008-3B0792653F8D}"/>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09E65AA2-DF80-4DEB-8F45-BA47100DA583}"/>
              </a:ext>
            </a:extLst>
          </p:cNvPr>
          <p:cNvSpPr>
            <a:spLocks noGrp="1"/>
          </p:cNvSpPr>
          <p:nvPr>
            <p:ph type="sldNum" sz="quarter" idx="12"/>
          </p:nvPr>
        </p:nvSpPr>
        <p:spPr/>
        <p:txBody>
          <a:bodyPr/>
          <a:lstStyle/>
          <a:p>
            <a:fld id="{A7DE046A-A4C3-4C93-8C57-C5BE10AB6836}" type="slidenum">
              <a:rPr lang="it-IT" smtClean="0"/>
              <a:t>11</a:t>
            </a:fld>
            <a:endParaRPr lang="it-IT"/>
          </a:p>
        </p:txBody>
      </p:sp>
      <p:sp>
        <p:nvSpPr>
          <p:cNvPr id="7" name="CasellaDiTesto 6">
            <a:extLst>
              <a:ext uri="{FF2B5EF4-FFF2-40B4-BE49-F238E27FC236}">
                <a16:creationId xmlns:a16="http://schemas.microsoft.com/office/drawing/2014/main" id="{A6692DE2-BE0E-A75A-6989-11D595A9830B}"/>
              </a:ext>
            </a:extLst>
          </p:cNvPr>
          <p:cNvSpPr txBox="1"/>
          <p:nvPr/>
        </p:nvSpPr>
        <p:spPr>
          <a:xfrm>
            <a:off x="2362801" y="2557008"/>
            <a:ext cx="3773790" cy="2492990"/>
          </a:xfrm>
          <a:prstGeom prst="rect">
            <a:avLst/>
          </a:prstGeom>
          <a:noFill/>
        </p:spPr>
        <p:txBody>
          <a:bodyPr wrap="none" rtlCol="0">
            <a:spAutoFit/>
          </a:bodyPr>
          <a:lstStyle/>
          <a:p>
            <a:r>
              <a:rPr lang="it-IT" sz="2800" b="1" dirty="0"/>
              <a:t>PSICOLOGO</a:t>
            </a:r>
          </a:p>
          <a:p>
            <a:r>
              <a:rPr lang="it-IT" sz="3200" dirty="0"/>
              <a:t>Circolarità</a:t>
            </a:r>
          </a:p>
          <a:p>
            <a:r>
              <a:rPr lang="it-IT" sz="3200" dirty="0"/>
              <a:t>Co-responsabilità</a:t>
            </a:r>
          </a:p>
          <a:p>
            <a:r>
              <a:rPr lang="it-IT" sz="3200" dirty="0"/>
              <a:t>Involontarietà/</a:t>
            </a:r>
          </a:p>
          <a:p>
            <a:r>
              <a:rPr lang="it-IT" sz="3200" dirty="0"/>
              <a:t>Inconsapevolezza</a:t>
            </a:r>
          </a:p>
        </p:txBody>
      </p:sp>
      <p:sp>
        <p:nvSpPr>
          <p:cNvPr id="8" name="CasellaDiTesto 7">
            <a:extLst>
              <a:ext uri="{FF2B5EF4-FFF2-40B4-BE49-F238E27FC236}">
                <a16:creationId xmlns:a16="http://schemas.microsoft.com/office/drawing/2014/main" id="{186E57C2-4E96-6451-6975-C8E45469E95E}"/>
              </a:ext>
            </a:extLst>
          </p:cNvPr>
          <p:cNvSpPr txBox="1"/>
          <p:nvPr/>
        </p:nvSpPr>
        <p:spPr>
          <a:xfrm>
            <a:off x="7422987" y="2495453"/>
            <a:ext cx="2938625" cy="2554545"/>
          </a:xfrm>
          <a:prstGeom prst="rect">
            <a:avLst/>
          </a:prstGeom>
          <a:noFill/>
        </p:spPr>
        <p:txBody>
          <a:bodyPr wrap="none" rtlCol="0">
            <a:spAutoFit/>
          </a:bodyPr>
          <a:lstStyle/>
          <a:p>
            <a:r>
              <a:rPr lang="it-IT" sz="3200" b="1" dirty="0"/>
              <a:t>AVVOCATO</a:t>
            </a:r>
          </a:p>
          <a:p>
            <a:r>
              <a:rPr lang="it-IT" sz="3200" dirty="0"/>
              <a:t>Dualità</a:t>
            </a:r>
          </a:p>
          <a:p>
            <a:r>
              <a:rPr lang="it-IT" sz="3200" dirty="0"/>
              <a:t>Causa effetto</a:t>
            </a:r>
          </a:p>
          <a:p>
            <a:r>
              <a:rPr lang="it-IT" sz="3200" dirty="0"/>
              <a:t>Colpa/</a:t>
            </a:r>
          </a:p>
          <a:p>
            <a:r>
              <a:rPr lang="it-IT" sz="3200" dirty="0"/>
              <a:t>Volontarietà</a:t>
            </a:r>
          </a:p>
        </p:txBody>
      </p:sp>
    </p:spTree>
    <p:extLst>
      <p:ext uri="{BB962C8B-B14F-4D97-AF65-F5344CB8AC3E}">
        <p14:creationId xmlns:p14="http://schemas.microsoft.com/office/powerpoint/2010/main" val="3240363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tangolo con angoli arrotondati 16">
            <a:extLst>
              <a:ext uri="{FF2B5EF4-FFF2-40B4-BE49-F238E27FC236}">
                <a16:creationId xmlns:a16="http://schemas.microsoft.com/office/drawing/2014/main" id="{26E2481F-23BD-8FD4-11DF-0AB1B385F138}"/>
              </a:ext>
            </a:extLst>
          </p:cNvPr>
          <p:cNvSpPr/>
          <p:nvPr/>
        </p:nvSpPr>
        <p:spPr>
          <a:xfrm>
            <a:off x="8432800" y="5260861"/>
            <a:ext cx="2105891" cy="891109"/>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con angoli arrotondati 15">
            <a:extLst>
              <a:ext uri="{FF2B5EF4-FFF2-40B4-BE49-F238E27FC236}">
                <a16:creationId xmlns:a16="http://schemas.microsoft.com/office/drawing/2014/main" id="{DEB7679B-1EC1-ED5A-1755-F3146E842B09}"/>
              </a:ext>
            </a:extLst>
          </p:cNvPr>
          <p:cNvSpPr/>
          <p:nvPr/>
        </p:nvSpPr>
        <p:spPr>
          <a:xfrm>
            <a:off x="4858327" y="2273551"/>
            <a:ext cx="2101274" cy="91587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con angoli arrotondati 18">
            <a:extLst>
              <a:ext uri="{FF2B5EF4-FFF2-40B4-BE49-F238E27FC236}">
                <a16:creationId xmlns:a16="http://schemas.microsoft.com/office/drawing/2014/main" id="{165A32B8-8D6F-5160-9D29-EEF3B608C5D9}"/>
              </a:ext>
            </a:extLst>
          </p:cNvPr>
          <p:cNvSpPr/>
          <p:nvPr/>
        </p:nvSpPr>
        <p:spPr>
          <a:xfrm>
            <a:off x="7499930" y="3329135"/>
            <a:ext cx="2456870" cy="108083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con angoli arrotondati 17">
            <a:extLst>
              <a:ext uri="{FF2B5EF4-FFF2-40B4-BE49-F238E27FC236}">
                <a16:creationId xmlns:a16="http://schemas.microsoft.com/office/drawing/2014/main" id="{49D0129D-1819-374A-106E-9FD82E74DD60}"/>
              </a:ext>
            </a:extLst>
          </p:cNvPr>
          <p:cNvSpPr/>
          <p:nvPr/>
        </p:nvSpPr>
        <p:spPr>
          <a:xfrm>
            <a:off x="8728365" y="1857731"/>
            <a:ext cx="2032000" cy="91587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con angoli arrotondati 19">
            <a:extLst>
              <a:ext uri="{FF2B5EF4-FFF2-40B4-BE49-F238E27FC236}">
                <a16:creationId xmlns:a16="http://schemas.microsoft.com/office/drawing/2014/main" id="{EEEF9128-3B22-F2FD-FC1B-C9D65FED723F}"/>
              </a:ext>
            </a:extLst>
          </p:cNvPr>
          <p:cNvSpPr/>
          <p:nvPr/>
        </p:nvSpPr>
        <p:spPr>
          <a:xfrm>
            <a:off x="4662849" y="4919790"/>
            <a:ext cx="2587695" cy="84262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con angoli arrotondati 20">
            <a:extLst>
              <a:ext uri="{FF2B5EF4-FFF2-40B4-BE49-F238E27FC236}">
                <a16:creationId xmlns:a16="http://schemas.microsoft.com/office/drawing/2014/main" id="{421775CC-C960-BDA1-3510-4C1D5BDD649A}"/>
              </a:ext>
            </a:extLst>
          </p:cNvPr>
          <p:cNvSpPr/>
          <p:nvPr/>
        </p:nvSpPr>
        <p:spPr>
          <a:xfrm>
            <a:off x="2589212" y="3452062"/>
            <a:ext cx="1930400" cy="91587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Rettangolo con angoli arrotondati 21">
            <a:extLst>
              <a:ext uri="{FF2B5EF4-FFF2-40B4-BE49-F238E27FC236}">
                <a16:creationId xmlns:a16="http://schemas.microsoft.com/office/drawing/2014/main" id="{B814554F-1175-AF7B-CBF4-6E063E540AAB}"/>
              </a:ext>
            </a:extLst>
          </p:cNvPr>
          <p:cNvSpPr/>
          <p:nvPr/>
        </p:nvSpPr>
        <p:spPr>
          <a:xfrm>
            <a:off x="1997917" y="1767086"/>
            <a:ext cx="1930400" cy="91587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6D71F321-2E16-3874-B674-98FCB91282F6}"/>
              </a:ext>
            </a:extLst>
          </p:cNvPr>
          <p:cNvSpPr>
            <a:spLocks noGrp="1"/>
          </p:cNvSpPr>
          <p:nvPr>
            <p:ph type="title"/>
          </p:nvPr>
        </p:nvSpPr>
        <p:spPr>
          <a:xfrm>
            <a:off x="2592925" y="624110"/>
            <a:ext cx="8911687" cy="1080834"/>
          </a:xfrm>
        </p:spPr>
        <p:txBody>
          <a:bodyPr/>
          <a:lstStyle/>
          <a:p>
            <a:r>
              <a:rPr lang="it-IT" dirty="0"/>
              <a:t>Cosa si può fare? </a:t>
            </a:r>
          </a:p>
        </p:txBody>
      </p:sp>
      <p:sp>
        <p:nvSpPr>
          <p:cNvPr id="4" name="Segnaposto data 3">
            <a:extLst>
              <a:ext uri="{FF2B5EF4-FFF2-40B4-BE49-F238E27FC236}">
                <a16:creationId xmlns:a16="http://schemas.microsoft.com/office/drawing/2014/main" id="{9A53FFEA-54BE-FA37-B55E-185F86C354DF}"/>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3BA7FA95-4905-544D-D008-3B0792653F8D}"/>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09E65AA2-DF80-4DEB-8F45-BA47100DA583}"/>
              </a:ext>
            </a:extLst>
          </p:cNvPr>
          <p:cNvSpPr>
            <a:spLocks noGrp="1"/>
          </p:cNvSpPr>
          <p:nvPr>
            <p:ph type="sldNum" sz="quarter" idx="12"/>
          </p:nvPr>
        </p:nvSpPr>
        <p:spPr/>
        <p:txBody>
          <a:bodyPr/>
          <a:lstStyle/>
          <a:p>
            <a:fld id="{A7DE046A-A4C3-4C93-8C57-C5BE10AB6836}" type="slidenum">
              <a:rPr lang="it-IT" smtClean="0"/>
              <a:t>12</a:t>
            </a:fld>
            <a:endParaRPr lang="it-IT"/>
          </a:p>
        </p:txBody>
      </p:sp>
      <p:sp>
        <p:nvSpPr>
          <p:cNvPr id="7" name="CasellaDiTesto 6">
            <a:extLst>
              <a:ext uri="{FF2B5EF4-FFF2-40B4-BE49-F238E27FC236}">
                <a16:creationId xmlns:a16="http://schemas.microsoft.com/office/drawing/2014/main" id="{7A5C11E2-F85F-F1D7-A051-F9AD07AB10B0}"/>
              </a:ext>
            </a:extLst>
          </p:cNvPr>
          <p:cNvSpPr txBox="1"/>
          <p:nvPr/>
        </p:nvSpPr>
        <p:spPr>
          <a:xfrm>
            <a:off x="4662850" y="5152418"/>
            <a:ext cx="2663102" cy="400110"/>
          </a:xfrm>
          <a:prstGeom prst="rect">
            <a:avLst/>
          </a:prstGeom>
          <a:noFill/>
        </p:spPr>
        <p:txBody>
          <a:bodyPr wrap="square" rtlCol="0">
            <a:spAutoFit/>
          </a:bodyPr>
          <a:lstStyle/>
          <a:p>
            <a:r>
              <a:rPr lang="it-IT" sz="2000" b="1" dirty="0"/>
              <a:t>RIFORMA CARTABIA</a:t>
            </a:r>
          </a:p>
        </p:txBody>
      </p:sp>
      <p:sp>
        <p:nvSpPr>
          <p:cNvPr id="8" name="CasellaDiTesto 7">
            <a:extLst>
              <a:ext uri="{FF2B5EF4-FFF2-40B4-BE49-F238E27FC236}">
                <a16:creationId xmlns:a16="http://schemas.microsoft.com/office/drawing/2014/main" id="{25D42C4D-F11D-944D-A694-52B3412C9679}"/>
              </a:ext>
            </a:extLst>
          </p:cNvPr>
          <p:cNvSpPr txBox="1"/>
          <p:nvPr/>
        </p:nvSpPr>
        <p:spPr>
          <a:xfrm>
            <a:off x="2589212" y="2042004"/>
            <a:ext cx="837478" cy="400110"/>
          </a:xfrm>
          <a:prstGeom prst="rect">
            <a:avLst/>
          </a:prstGeom>
          <a:noFill/>
        </p:spPr>
        <p:txBody>
          <a:bodyPr wrap="square" rtlCol="0">
            <a:spAutoFit/>
          </a:bodyPr>
          <a:lstStyle/>
          <a:p>
            <a:r>
              <a:rPr lang="it-IT" sz="2000" b="1" dirty="0"/>
              <a:t>CTU</a:t>
            </a:r>
          </a:p>
        </p:txBody>
      </p:sp>
      <p:sp>
        <p:nvSpPr>
          <p:cNvPr id="9" name="CasellaDiTesto 8">
            <a:extLst>
              <a:ext uri="{FF2B5EF4-FFF2-40B4-BE49-F238E27FC236}">
                <a16:creationId xmlns:a16="http://schemas.microsoft.com/office/drawing/2014/main" id="{5A8927A7-87C2-0EBE-EF26-59092FE2023E}"/>
              </a:ext>
            </a:extLst>
          </p:cNvPr>
          <p:cNvSpPr txBox="1"/>
          <p:nvPr/>
        </p:nvSpPr>
        <p:spPr>
          <a:xfrm>
            <a:off x="5107710" y="2543819"/>
            <a:ext cx="1773382" cy="400110"/>
          </a:xfrm>
          <a:prstGeom prst="rect">
            <a:avLst/>
          </a:prstGeom>
          <a:noFill/>
        </p:spPr>
        <p:txBody>
          <a:bodyPr wrap="square" rtlCol="0">
            <a:spAutoFit/>
          </a:bodyPr>
          <a:lstStyle/>
          <a:p>
            <a:r>
              <a:rPr lang="it-IT" sz="2000" b="1" dirty="0"/>
              <a:t>MEDIAZIONE</a:t>
            </a:r>
          </a:p>
        </p:txBody>
      </p:sp>
      <p:sp>
        <p:nvSpPr>
          <p:cNvPr id="10" name="CasellaDiTesto 9">
            <a:extLst>
              <a:ext uri="{FF2B5EF4-FFF2-40B4-BE49-F238E27FC236}">
                <a16:creationId xmlns:a16="http://schemas.microsoft.com/office/drawing/2014/main" id="{07AF9929-7055-4E75-B50B-62377F3EBBA6}"/>
              </a:ext>
            </a:extLst>
          </p:cNvPr>
          <p:cNvSpPr txBox="1"/>
          <p:nvPr/>
        </p:nvSpPr>
        <p:spPr>
          <a:xfrm>
            <a:off x="7499930" y="3499784"/>
            <a:ext cx="2382981" cy="707886"/>
          </a:xfrm>
          <a:prstGeom prst="rect">
            <a:avLst/>
          </a:prstGeom>
          <a:noFill/>
        </p:spPr>
        <p:txBody>
          <a:bodyPr wrap="square" rtlCol="0">
            <a:spAutoFit/>
          </a:bodyPr>
          <a:lstStyle/>
          <a:p>
            <a:pPr algn="ctr"/>
            <a:r>
              <a:rPr lang="it-IT" sz="2000" b="1" dirty="0"/>
              <a:t>COORDINAZIONE GENITORIALE</a:t>
            </a:r>
          </a:p>
        </p:txBody>
      </p:sp>
      <p:sp>
        <p:nvSpPr>
          <p:cNvPr id="11" name="CasellaDiTesto 10">
            <a:extLst>
              <a:ext uri="{FF2B5EF4-FFF2-40B4-BE49-F238E27FC236}">
                <a16:creationId xmlns:a16="http://schemas.microsoft.com/office/drawing/2014/main" id="{6B28D89B-EF0F-AD17-8F2A-F9B0DB3B8620}"/>
              </a:ext>
            </a:extLst>
          </p:cNvPr>
          <p:cNvSpPr txBox="1"/>
          <p:nvPr/>
        </p:nvSpPr>
        <p:spPr>
          <a:xfrm>
            <a:off x="8579480" y="1975078"/>
            <a:ext cx="2355273" cy="707886"/>
          </a:xfrm>
          <a:prstGeom prst="rect">
            <a:avLst/>
          </a:prstGeom>
          <a:noFill/>
        </p:spPr>
        <p:txBody>
          <a:bodyPr wrap="square" rtlCol="0">
            <a:spAutoFit/>
          </a:bodyPr>
          <a:lstStyle/>
          <a:p>
            <a:pPr algn="ctr"/>
            <a:r>
              <a:rPr lang="it-IT" sz="2000" b="1" dirty="0"/>
              <a:t>PSICOTERAPIA ADULTI</a:t>
            </a:r>
          </a:p>
        </p:txBody>
      </p:sp>
      <p:sp>
        <p:nvSpPr>
          <p:cNvPr id="12" name="CasellaDiTesto 11">
            <a:extLst>
              <a:ext uri="{FF2B5EF4-FFF2-40B4-BE49-F238E27FC236}">
                <a16:creationId xmlns:a16="http://schemas.microsoft.com/office/drawing/2014/main" id="{62E5CD6E-8256-AF3C-FE93-4CF65DA73C14}"/>
              </a:ext>
            </a:extLst>
          </p:cNvPr>
          <p:cNvSpPr txBox="1"/>
          <p:nvPr/>
        </p:nvSpPr>
        <p:spPr>
          <a:xfrm>
            <a:off x="8506691" y="5352473"/>
            <a:ext cx="2032000" cy="707886"/>
          </a:xfrm>
          <a:prstGeom prst="rect">
            <a:avLst/>
          </a:prstGeom>
          <a:noFill/>
        </p:spPr>
        <p:txBody>
          <a:bodyPr wrap="square" rtlCol="0">
            <a:spAutoFit/>
          </a:bodyPr>
          <a:lstStyle/>
          <a:p>
            <a:pPr algn="ctr"/>
            <a:r>
              <a:rPr lang="it-IT" sz="2000" b="1" dirty="0"/>
              <a:t>PSICOTERAPIA BAMBINI</a:t>
            </a:r>
          </a:p>
        </p:txBody>
      </p:sp>
      <p:sp>
        <p:nvSpPr>
          <p:cNvPr id="13" name="CasellaDiTesto 12">
            <a:extLst>
              <a:ext uri="{FF2B5EF4-FFF2-40B4-BE49-F238E27FC236}">
                <a16:creationId xmlns:a16="http://schemas.microsoft.com/office/drawing/2014/main" id="{0F149BEA-272A-934D-999F-BB8F1391F3DD}"/>
              </a:ext>
            </a:extLst>
          </p:cNvPr>
          <p:cNvSpPr txBox="1"/>
          <p:nvPr/>
        </p:nvSpPr>
        <p:spPr>
          <a:xfrm>
            <a:off x="2798617" y="3543674"/>
            <a:ext cx="1893455" cy="707886"/>
          </a:xfrm>
          <a:prstGeom prst="rect">
            <a:avLst/>
          </a:prstGeom>
          <a:noFill/>
        </p:spPr>
        <p:txBody>
          <a:bodyPr wrap="square" rtlCol="0">
            <a:spAutoFit/>
          </a:bodyPr>
          <a:lstStyle/>
          <a:p>
            <a:r>
              <a:rPr lang="it-IT" sz="2000" b="1" dirty="0"/>
              <a:t>TERAPIA DEL DIVORZIO</a:t>
            </a:r>
          </a:p>
        </p:txBody>
      </p:sp>
    </p:spTree>
    <p:extLst>
      <p:ext uri="{BB962C8B-B14F-4D97-AF65-F5344CB8AC3E}">
        <p14:creationId xmlns:p14="http://schemas.microsoft.com/office/powerpoint/2010/main" val="266505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e 17">
            <a:extLst>
              <a:ext uri="{FF2B5EF4-FFF2-40B4-BE49-F238E27FC236}">
                <a16:creationId xmlns:a16="http://schemas.microsoft.com/office/drawing/2014/main" id="{ED55040A-5DF9-D442-449E-DC25E77BE81C}"/>
              </a:ext>
            </a:extLst>
          </p:cNvPr>
          <p:cNvSpPr/>
          <p:nvPr/>
        </p:nvSpPr>
        <p:spPr>
          <a:xfrm>
            <a:off x="1634837" y="4544772"/>
            <a:ext cx="3811440" cy="120762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Ovale 16">
            <a:extLst>
              <a:ext uri="{FF2B5EF4-FFF2-40B4-BE49-F238E27FC236}">
                <a16:creationId xmlns:a16="http://schemas.microsoft.com/office/drawing/2014/main" id="{029BF19B-4A14-7285-2194-0A5ACB9BF412}"/>
              </a:ext>
            </a:extLst>
          </p:cNvPr>
          <p:cNvSpPr/>
          <p:nvPr/>
        </p:nvSpPr>
        <p:spPr>
          <a:xfrm>
            <a:off x="7435274" y="4378036"/>
            <a:ext cx="3664526" cy="137436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a:extLst>
              <a:ext uri="{FF2B5EF4-FFF2-40B4-BE49-F238E27FC236}">
                <a16:creationId xmlns:a16="http://schemas.microsoft.com/office/drawing/2014/main" id="{A893FC73-79A8-7368-29BE-2EA80A1D44B9}"/>
              </a:ext>
            </a:extLst>
          </p:cNvPr>
          <p:cNvSpPr/>
          <p:nvPr/>
        </p:nvSpPr>
        <p:spPr>
          <a:xfrm>
            <a:off x="7758545" y="2349330"/>
            <a:ext cx="1995055" cy="96358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Ovale 14">
            <a:extLst>
              <a:ext uri="{FF2B5EF4-FFF2-40B4-BE49-F238E27FC236}">
                <a16:creationId xmlns:a16="http://schemas.microsoft.com/office/drawing/2014/main" id="{55194784-5119-4B91-FB1F-69037F3C9D79}"/>
              </a:ext>
            </a:extLst>
          </p:cNvPr>
          <p:cNvSpPr/>
          <p:nvPr/>
        </p:nvSpPr>
        <p:spPr>
          <a:xfrm>
            <a:off x="5446277" y="3312918"/>
            <a:ext cx="1905868" cy="95330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a:extLst>
              <a:ext uri="{FF2B5EF4-FFF2-40B4-BE49-F238E27FC236}">
                <a16:creationId xmlns:a16="http://schemas.microsoft.com/office/drawing/2014/main" id="{8B641DE7-C8B4-7FD9-F7F6-A91B0E6C9AE2}"/>
              </a:ext>
            </a:extLst>
          </p:cNvPr>
          <p:cNvSpPr/>
          <p:nvPr/>
        </p:nvSpPr>
        <p:spPr>
          <a:xfrm>
            <a:off x="2438400" y="2349330"/>
            <a:ext cx="2068946" cy="10796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2D04A39C-A08D-B22F-5566-9CC7397B705E}"/>
              </a:ext>
            </a:extLst>
          </p:cNvPr>
          <p:cNvSpPr>
            <a:spLocks noGrp="1"/>
          </p:cNvSpPr>
          <p:nvPr>
            <p:ph type="title"/>
          </p:nvPr>
        </p:nvSpPr>
        <p:spPr>
          <a:xfrm>
            <a:off x="2253673" y="624110"/>
            <a:ext cx="9406515" cy="1280890"/>
          </a:xfrm>
        </p:spPr>
        <p:txBody>
          <a:bodyPr/>
          <a:lstStyle/>
          <a:p>
            <a:pPr algn="ctr"/>
            <a:r>
              <a:rPr lang="it-IT" dirty="0"/>
              <a:t>L’importanza della rete intorno alla famiglia in difficoltà</a:t>
            </a:r>
          </a:p>
        </p:txBody>
      </p:sp>
      <p:sp>
        <p:nvSpPr>
          <p:cNvPr id="4" name="Segnaposto data 3">
            <a:extLst>
              <a:ext uri="{FF2B5EF4-FFF2-40B4-BE49-F238E27FC236}">
                <a16:creationId xmlns:a16="http://schemas.microsoft.com/office/drawing/2014/main" id="{056E7058-65E0-9A34-7457-A05C51475168}"/>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2190D1F8-7654-EB91-527A-8984BF975E75}"/>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56F0640C-2A83-6E4B-6C7F-DE4EE6E54FBE}"/>
              </a:ext>
            </a:extLst>
          </p:cNvPr>
          <p:cNvSpPr>
            <a:spLocks noGrp="1"/>
          </p:cNvSpPr>
          <p:nvPr>
            <p:ph type="sldNum" sz="quarter" idx="12"/>
          </p:nvPr>
        </p:nvSpPr>
        <p:spPr/>
        <p:txBody>
          <a:bodyPr/>
          <a:lstStyle/>
          <a:p>
            <a:fld id="{A7DE046A-A4C3-4C93-8C57-C5BE10AB6836}" type="slidenum">
              <a:rPr lang="it-IT" smtClean="0"/>
              <a:t>13</a:t>
            </a:fld>
            <a:endParaRPr lang="it-IT"/>
          </a:p>
        </p:txBody>
      </p:sp>
      <p:sp>
        <p:nvSpPr>
          <p:cNvPr id="7" name="CasellaDiTesto 6">
            <a:extLst>
              <a:ext uri="{FF2B5EF4-FFF2-40B4-BE49-F238E27FC236}">
                <a16:creationId xmlns:a16="http://schemas.microsoft.com/office/drawing/2014/main" id="{20315136-A19B-B1B1-3D7F-E262A0FE610E}"/>
              </a:ext>
            </a:extLst>
          </p:cNvPr>
          <p:cNvSpPr txBox="1"/>
          <p:nvPr/>
        </p:nvSpPr>
        <p:spPr>
          <a:xfrm>
            <a:off x="2589212" y="2650959"/>
            <a:ext cx="1905720" cy="461665"/>
          </a:xfrm>
          <a:prstGeom prst="rect">
            <a:avLst/>
          </a:prstGeom>
          <a:noFill/>
        </p:spPr>
        <p:txBody>
          <a:bodyPr wrap="square" rtlCol="0">
            <a:spAutoFit/>
          </a:bodyPr>
          <a:lstStyle/>
          <a:p>
            <a:r>
              <a:rPr lang="it-IT" sz="2400" dirty="0"/>
              <a:t>AVVOCATI</a:t>
            </a:r>
          </a:p>
        </p:txBody>
      </p:sp>
      <p:sp>
        <p:nvSpPr>
          <p:cNvPr id="8" name="CasellaDiTesto 7">
            <a:extLst>
              <a:ext uri="{FF2B5EF4-FFF2-40B4-BE49-F238E27FC236}">
                <a16:creationId xmlns:a16="http://schemas.microsoft.com/office/drawing/2014/main" id="{2047570D-5CB3-16CE-83C5-7D0CE83CAD0A}"/>
              </a:ext>
            </a:extLst>
          </p:cNvPr>
          <p:cNvSpPr txBox="1"/>
          <p:nvPr/>
        </p:nvSpPr>
        <p:spPr>
          <a:xfrm>
            <a:off x="8126558" y="2594452"/>
            <a:ext cx="1476230" cy="461665"/>
          </a:xfrm>
          <a:prstGeom prst="rect">
            <a:avLst/>
          </a:prstGeom>
          <a:noFill/>
        </p:spPr>
        <p:txBody>
          <a:bodyPr wrap="square" rtlCol="0">
            <a:spAutoFit/>
          </a:bodyPr>
          <a:lstStyle/>
          <a:p>
            <a:r>
              <a:rPr lang="it-IT" sz="2400" dirty="0"/>
              <a:t>SERVIZI</a:t>
            </a:r>
          </a:p>
        </p:txBody>
      </p:sp>
      <p:sp>
        <p:nvSpPr>
          <p:cNvPr id="9" name="CasellaDiTesto 8">
            <a:extLst>
              <a:ext uri="{FF2B5EF4-FFF2-40B4-BE49-F238E27FC236}">
                <a16:creationId xmlns:a16="http://schemas.microsoft.com/office/drawing/2014/main" id="{32FA9D6B-CE17-2101-1C58-7A1F2B07DD76}"/>
              </a:ext>
            </a:extLst>
          </p:cNvPr>
          <p:cNvSpPr txBox="1"/>
          <p:nvPr/>
        </p:nvSpPr>
        <p:spPr>
          <a:xfrm>
            <a:off x="5734987" y="3556053"/>
            <a:ext cx="1476230" cy="461665"/>
          </a:xfrm>
          <a:prstGeom prst="rect">
            <a:avLst/>
          </a:prstGeom>
          <a:noFill/>
        </p:spPr>
        <p:txBody>
          <a:bodyPr wrap="square" rtlCol="0">
            <a:spAutoFit/>
          </a:bodyPr>
          <a:lstStyle/>
          <a:p>
            <a:r>
              <a:rPr lang="it-IT" sz="2400" dirty="0"/>
              <a:t>SCUOLA</a:t>
            </a:r>
          </a:p>
        </p:txBody>
      </p:sp>
      <p:sp>
        <p:nvSpPr>
          <p:cNvPr id="10" name="CasellaDiTesto 9">
            <a:extLst>
              <a:ext uri="{FF2B5EF4-FFF2-40B4-BE49-F238E27FC236}">
                <a16:creationId xmlns:a16="http://schemas.microsoft.com/office/drawing/2014/main" id="{02AF6D99-5BD9-9FEC-539F-871B6F0EC8E0}"/>
              </a:ext>
            </a:extLst>
          </p:cNvPr>
          <p:cNvSpPr txBox="1"/>
          <p:nvPr/>
        </p:nvSpPr>
        <p:spPr>
          <a:xfrm>
            <a:off x="2436811" y="4754940"/>
            <a:ext cx="2640159" cy="830997"/>
          </a:xfrm>
          <a:prstGeom prst="rect">
            <a:avLst/>
          </a:prstGeom>
          <a:noFill/>
        </p:spPr>
        <p:txBody>
          <a:bodyPr wrap="square" rtlCol="0">
            <a:spAutoFit/>
          </a:bodyPr>
          <a:lstStyle/>
          <a:p>
            <a:r>
              <a:rPr lang="it-IT" sz="2400" dirty="0"/>
              <a:t>MEDICI O ALTRI PROFESSIONISTI</a:t>
            </a:r>
          </a:p>
        </p:txBody>
      </p:sp>
      <p:sp>
        <p:nvSpPr>
          <p:cNvPr id="11" name="CasellaDiTesto 10">
            <a:extLst>
              <a:ext uri="{FF2B5EF4-FFF2-40B4-BE49-F238E27FC236}">
                <a16:creationId xmlns:a16="http://schemas.microsoft.com/office/drawing/2014/main" id="{77D35721-0741-9BA2-995B-A5927298CD9A}"/>
              </a:ext>
            </a:extLst>
          </p:cNvPr>
          <p:cNvSpPr txBox="1"/>
          <p:nvPr/>
        </p:nvSpPr>
        <p:spPr>
          <a:xfrm>
            <a:off x="7758545" y="4649717"/>
            <a:ext cx="3106449" cy="830997"/>
          </a:xfrm>
          <a:prstGeom prst="rect">
            <a:avLst/>
          </a:prstGeom>
          <a:noFill/>
        </p:spPr>
        <p:txBody>
          <a:bodyPr wrap="square" rtlCol="0">
            <a:spAutoFit/>
          </a:bodyPr>
          <a:lstStyle/>
          <a:p>
            <a:pPr algn="ctr"/>
            <a:r>
              <a:rPr lang="it-IT" sz="2400" dirty="0"/>
              <a:t>ATTIVITA’ EXTRASCOLASTICHE</a:t>
            </a:r>
          </a:p>
        </p:txBody>
      </p:sp>
    </p:spTree>
    <p:extLst>
      <p:ext uri="{BB962C8B-B14F-4D97-AF65-F5344CB8AC3E}">
        <p14:creationId xmlns:p14="http://schemas.microsoft.com/office/powerpoint/2010/main" val="214546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95DE56-BCF4-0CE4-3FF1-E9941F2AA070}"/>
              </a:ext>
            </a:extLst>
          </p:cNvPr>
          <p:cNvSpPr>
            <a:spLocks noGrp="1"/>
          </p:cNvSpPr>
          <p:nvPr>
            <p:ph type="title"/>
          </p:nvPr>
        </p:nvSpPr>
        <p:spPr>
          <a:xfrm>
            <a:off x="2592925" y="624110"/>
            <a:ext cx="8911687" cy="1008137"/>
          </a:xfrm>
        </p:spPr>
        <p:txBody>
          <a:bodyPr/>
          <a:lstStyle/>
          <a:p>
            <a:r>
              <a:rPr lang="it-IT" dirty="0"/>
              <a:t>Bibliografia</a:t>
            </a:r>
          </a:p>
        </p:txBody>
      </p:sp>
      <p:sp>
        <p:nvSpPr>
          <p:cNvPr id="3" name="Segnaposto contenuto 2">
            <a:extLst>
              <a:ext uri="{FF2B5EF4-FFF2-40B4-BE49-F238E27FC236}">
                <a16:creationId xmlns:a16="http://schemas.microsoft.com/office/drawing/2014/main" id="{49EE8A9F-A0FD-9C6A-512E-9314D9F62C02}"/>
              </a:ext>
            </a:extLst>
          </p:cNvPr>
          <p:cNvSpPr>
            <a:spLocks noGrp="1"/>
          </p:cNvSpPr>
          <p:nvPr>
            <p:ph idx="1"/>
          </p:nvPr>
        </p:nvSpPr>
        <p:spPr/>
        <p:txBody>
          <a:bodyPr>
            <a:normAutofit fontScale="92500" lnSpcReduction="10000"/>
          </a:bodyPr>
          <a:lstStyle/>
          <a:p>
            <a:r>
              <a:rPr lang="it-IT" dirty="0"/>
              <a:t>Gardner R.A. (1989)</a:t>
            </a:r>
            <a:r>
              <a:rPr lang="it-IT" i="1" dirty="0"/>
              <a:t>Parentale </a:t>
            </a:r>
            <a:r>
              <a:rPr lang="it-IT" i="1" dirty="0" err="1"/>
              <a:t>Alienation</a:t>
            </a:r>
            <a:r>
              <a:rPr lang="it-IT" i="1" dirty="0"/>
              <a:t> </a:t>
            </a:r>
            <a:r>
              <a:rPr lang="it-IT" i="1" dirty="0" err="1"/>
              <a:t>Syndrome</a:t>
            </a:r>
            <a:r>
              <a:rPr lang="it-IT" dirty="0"/>
              <a:t>, Creative </a:t>
            </a:r>
            <a:r>
              <a:rPr lang="it-IT" dirty="0" err="1"/>
              <a:t>Therapeutics</a:t>
            </a:r>
            <a:r>
              <a:rPr lang="it-IT" dirty="0"/>
              <a:t>, </a:t>
            </a:r>
            <a:r>
              <a:rPr lang="it-IT" dirty="0" err="1"/>
              <a:t>Cresskill</a:t>
            </a:r>
            <a:r>
              <a:rPr lang="it-IT" dirty="0"/>
              <a:t>, NJ.</a:t>
            </a:r>
          </a:p>
          <a:p>
            <a:r>
              <a:rPr lang="it-IT" dirty="0"/>
              <a:t>Cigoli V. (1998) Psicologia della separazione e del divorzio, Il Mulino, BO.</a:t>
            </a:r>
          </a:p>
          <a:p>
            <a:r>
              <a:rPr lang="it-IT" dirty="0"/>
              <a:t>Canevelli F. e </a:t>
            </a:r>
            <a:r>
              <a:rPr lang="it-IT" dirty="0" err="1"/>
              <a:t>Lucardi</a:t>
            </a:r>
            <a:r>
              <a:rPr lang="it-IT" dirty="0"/>
              <a:t> M. (2000) </a:t>
            </a:r>
            <a:r>
              <a:rPr lang="it-IT" i="1" dirty="0"/>
              <a:t>La mediazione familiare</a:t>
            </a:r>
            <a:r>
              <a:rPr lang="it-IT" dirty="0"/>
              <a:t>, Bollati Boringhieri, TO.</a:t>
            </a:r>
          </a:p>
          <a:p>
            <a:r>
              <a:rPr lang="it-IT" dirty="0"/>
              <a:t>Francini G. (2014) </a:t>
            </a:r>
            <a:r>
              <a:rPr lang="it-IT" i="1" dirty="0"/>
              <a:t>Il dolore del divorzio</a:t>
            </a:r>
            <a:r>
              <a:rPr lang="it-IT" dirty="0"/>
              <a:t>, Franco Angeli, MI.</a:t>
            </a:r>
          </a:p>
          <a:p>
            <a:r>
              <a:rPr lang="it-IT" dirty="0"/>
              <a:t>Liberatore M., Gulotta G., Cavedon A. (2015) </a:t>
            </a:r>
            <a:r>
              <a:rPr lang="it-IT" i="1" dirty="0"/>
              <a:t>La sindrome da alienazione parentale (PAS). Lavaggio del cervello e programmazione dei figli in danno dell’altro genitore</a:t>
            </a:r>
            <a:r>
              <a:rPr lang="it-IT" dirty="0"/>
              <a:t>, Giuffrè, MI.</a:t>
            </a:r>
          </a:p>
          <a:p>
            <a:r>
              <a:rPr lang="it-IT" dirty="0"/>
              <a:t>A Cura di Camerini G.B., Pingitore M., Lopez G. (2016) </a:t>
            </a:r>
            <a:r>
              <a:rPr lang="it-IT" i="1" dirty="0"/>
              <a:t>Alienazione Parentale, Innovazioni cliniche e giuridiche</a:t>
            </a:r>
            <a:r>
              <a:rPr lang="it-IT" dirty="0"/>
              <a:t>, Franco Angeli, MI.</a:t>
            </a:r>
          </a:p>
          <a:p>
            <a:r>
              <a:rPr lang="it-IT" dirty="0"/>
              <a:t>A Cura di Mazzoni S, Andolfi M., Mascellani A. (2021) La ferita familiare del divorzio, Franco Angeli, MI.</a:t>
            </a:r>
          </a:p>
          <a:p>
            <a:endParaRPr lang="it-IT" dirty="0"/>
          </a:p>
          <a:p>
            <a:endParaRPr lang="it-IT" dirty="0"/>
          </a:p>
        </p:txBody>
      </p:sp>
      <p:sp>
        <p:nvSpPr>
          <p:cNvPr id="4" name="Segnaposto data 3">
            <a:extLst>
              <a:ext uri="{FF2B5EF4-FFF2-40B4-BE49-F238E27FC236}">
                <a16:creationId xmlns:a16="http://schemas.microsoft.com/office/drawing/2014/main" id="{DDAB3BE8-5D58-4AE7-4509-E46E4BDA61F9}"/>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228AEEB8-86D5-E596-8DB7-5D388645FC7A}"/>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8D7408DD-CAD2-1E42-21D7-B17F27480A91}"/>
              </a:ext>
            </a:extLst>
          </p:cNvPr>
          <p:cNvSpPr>
            <a:spLocks noGrp="1"/>
          </p:cNvSpPr>
          <p:nvPr>
            <p:ph type="sldNum" sz="quarter" idx="12"/>
          </p:nvPr>
        </p:nvSpPr>
        <p:spPr/>
        <p:txBody>
          <a:bodyPr/>
          <a:lstStyle/>
          <a:p>
            <a:fld id="{A7DE046A-A4C3-4C93-8C57-C5BE10AB6836}" type="slidenum">
              <a:rPr lang="it-IT" smtClean="0"/>
              <a:t>14</a:t>
            </a:fld>
            <a:endParaRPr lang="it-IT"/>
          </a:p>
        </p:txBody>
      </p:sp>
    </p:spTree>
    <p:extLst>
      <p:ext uri="{BB962C8B-B14F-4D97-AF65-F5344CB8AC3E}">
        <p14:creationId xmlns:p14="http://schemas.microsoft.com/office/powerpoint/2010/main" val="83246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tangolo 15">
            <a:extLst>
              <a:ext uri="{FF2B5EF4-FFF2-40B4-BE49-F238E27FC236}">
                <a16:creationId xmlns:a16="http://schemas.microsoft.com/office/drawing/2014/main" id="{58FFF685-F023-0206-0984-9342AB442F34}"/>
              </a:ext>
            </a:extLst>
          </p:cNvPr>
          <p:cNvSpPr/>
          <p:nvPr/>
        </p:nvSpPr>
        <p:spPr>
          <a:xfrm>
            <a:off x="5866714" y="5412509"/>
            <a:ext cx="1808704" cy="821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7CE60F8E-0354-D42F-4045-27273A9D7459}"/>
              </a:ext>
            </a:extLst>
          </p:cNvPr>
          <p:cNvSpPr/>
          <p:nvPr/>
        </p:nvSpPr>
        <p:spPr>
          <a:xfrm>
            <a:off x="2142836" y="3429000"/>
            <a:ext cx="1550971" cy="87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a:extLst>
              <a:ext uri="{FF2B5EF4-FFF2-40B4-BE49-F238E27FC236}">
                <a16:creationId xmlns:a16="http://schemas.microsoft.com/office/drawing/2014/main" id="{A40FA2D3-F6B5-8D75-4DF2-CE13CAB197C1}"/>
              </a:ext>
            </a:extLst>
          </p:cNvPr>
          <p:cNvSpPr/>
          <p:nvPr/>
        </p:nvSpPr>
        <p:spPr>
          <a:xfrm>
            <a:off x="9498731" y="3278908"/>
            <a:ext cx="1704110" cy="12007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2A6F5F2A-85DC-F877-ABB0-00FBF320AC8E}"/>
              </a:ext>
            </a:extLst>
          </p:cNvPr>
          <p:cNvSpPr>
            <a:spLocks noGrp="1"/>
          </p:cNvSpPr>
          <p:nvPr>
            <p:ph type="title"/>
          </p:nvPr>
        </p:nvSpPr>
        <p:spPr/>
        <p:txBody>
          <a:bodyPr>
            <a:normAutofit/>
          </a:bodyPr>
          <a:lstStyle/>
          <a:p>
            <a:pPr algn="ctr"/>
            <a:r>
              <a:rPr lang="it-IT" sz="3200" b="1" dirty="0"/>
              <a:t>Cosa significa tutelare il minore nei contesti di separazione/divorzio?</a:t>
            </a:r>
          </a:p>
        </p:txBody>
      </p:sp>
      <p:sp>
        <p:nvSpPr>
          <p:cNvPr id="4" name="Segnaposto data 3">
            <a:extLst>
              <a:ext uri="{FF2B5EF4-FFF2-40B4-BE49-F238E27FC236}">
                <a16:creationId xmlns:a16="http://schemas.microsoft.com/office/drawing/2014/main" id="{908C4704-B18E-2961-7638-FE89C7229ACB}"/>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8447F0C6-8342-0AB5-D8CB-1987A4D06CC8}"/>
              </a:ext>
            </a:extLst>
          </p:cNvPr>
          <p:cNvSpPr>
            <a:spLocks noGrp="1"/>
          </p:cNvSpPr>
          <p:nvPr>
            <p:ph type="ftr" sz="quarter" idx="11"/>
          </p:nvPr>
        </p:nvSpPr>
        <p:spPr>
          <a:xfrm>
            <a:off x="2589212" y="6130437"/>
            <a:ext cx="7619999" cy="365125"/>
          </a:xfrm>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B238841E-C451-A6A3-5F12-363BD4994BA1}"/>
              </a:ext>
            </a:extLst>
          </p:cNvPr>
          <p:cNvSpPr>
            <a:spLocks noGrp="1"/>
          </p:cNvSpPr>
          <p:nvPr>
            <p:ph type="sldNum" sz="quarter" idx="12"/>
          </p:nvPr>
        </p:nvSpPr>
        <p:spPr/>
        <p:txBody>
          <a:bodyPr/>
          <a:lstStyle/>
          <a:p>
            <a:fld id="{A7DE046A-A4C3-4C93-8C57-C5BE10AB6836}" type="slidenum">
              <a:rPr lang="it-IT" smtClean="0"/>
              <a:t>2</a:t>
            </a:fld>
            <a:endParaRPr lang="it-IT"/>
          </a:p>
        </p:txBody>
      </p:sp>
      <p:sp>
        <p:nvSpPr>
          <p:cNvPr id="7" name="CasellaDiTesto 6">
            <a:extLst>
              <a:ext uri="{FF2B5EF4-FFF2-40B4-BE49-F238E27FC236}">
                <a16:creationId xmlns:a16="http://schemas.microsoft.com/office/drawing/2014/main" id="{CEB1C6B7-0DDE-712A-69CD-84D95AC55B7C}"/>
              </a:ext>
            </a:extLst>
          </p:cNvPr>
          <p:cNvSpPr txBox="1"/>
          <p:nvPr/>
        </p:nvSpPr>
        <p:spPr>
          <a:xfrm>
            <a:off x="2291358" y="3579155"/>
            <a:ext cx="1402449" cy="523220"/>
          </a:xfrm>
          <a:prstGeom prst="rect">
            <a:avLst/>
          </a:prstGeom>
          <a:noFill/>
        </p:spPr>
        <p:txBody>
          <a:bodyPr wrap="square" rtlCol="0">
            <a:spAutoFit/>
          </a:bodyPr>
          <a:lstStyle/>
          <a:p>
            <a:r>
              <a:rPr lang="it-IT" sz="2800" dirty="0"/>
              <a:t>PIETRO</a:t>
            </a:r>
          </a:p>
        </p:txBody>
      </p:sp>
      <p:sp>
        <p:nvSpPr>
          <p:cNvPr id="8" name="CasellaDiTesto 7">
            <a:extLst>
              <a:ext uri="{FF2B5EF4-FFF2-40B4-BE49-F238E27FC236}">
                <a16:creationId xmlns:a16="http://schemas.microsoft.com/office/drawing/2014/main" id="{A774C637-8F0C-3071-10A1-10567E68DFC9}"/>
              </a:ext>
            </a:extLst>
          </p:cNvPr>
          <p:cNvSpPr txBox="1"/>
          <p:nvPr/>
        </p:nvSpPr>
        <p:spPr>
          <a:xfrm>
            <a:off x="9531565" y="3572960"/>
            <a:ext cx="1704109" cy="523220"/>
          </a:xfrm>
          <a:prstGeom prst="rect">
            <a:avLst/>
          </a:prstGeom>
          <a:noFill/>
        </p:spPr>
        <p:txBody>
          <a:bodyPr wrap="square" rtlCol="0">
            <a:spAutoFit/>
          </a:bodyPr>
          <a:lstStyle/>
          <a:p>
            <a:r>
              <a:rPr lang="it-IT" sz="2800" dirty="0"/>
              <a:t>LUISELLA</a:t>
            </a:r>
          </a:p>
        </p:txBody>
      </p:sp>
      <p:sp>
        <p:nvSpPr>
          <p:cNvPr id="9" name="CasellaDiTesto 8">
            <a:extLst>
              <a:ext uri="{FF2B5EF4-FFF2-40B4-BE49-F238E27FC236}">
                <a16:creationId xmlns:a16="http://schemas.microsoft.com/office/drawing/2014/main" id="{39C92E95-BA39-F99D-0C62-165BFDC71B0E}"/>
              </a:ext>
            </a:extLst>
          </p:cNvPr>
          <p:cNvSpPr txBox="1"/>
          <p:nvPr/>
        </p:nvSpPr>
        <p:spPr>
          <a:xfrm>
            <a:off x="5957456" y="5561589"/>
            <a:ext cx="1607126" cy="523220"/>
          </a:xfrm>
          <a:prstGeom prst="rect">
            <a:avLst/>
          </a:prstGeom>
          <a:noFill/>
        </p:spPr>
        <p:txBody>
          <a:bodyPr wrap="square" rtlCol="0">
            <a:spAutoFit/>
          </a:bodyPr>
          <a:lstStyle/>
          <a:p>
            <a:r>
              <a:rPr lang="it-IT" sz="2800" dirty="0"/>
              <a:t>MARCO</a:t>
            </a:r>
          </a:p>
        </p:txBody>
      </p:sp>
      <p:sp>
        <p:nvSpPr>
          <p:cNvPr id="10" name="CasellaDiTesto 9">
            <a:extLst>
              <a:ext uri="{FF2B5EF4-FFF2-40B4-BE49-F238E27FC236}">
                <a16:creationId xmlns:a16="http://schemas.microsoft.com/office/drawing/2014/main" id="{1FB9AF03-8202-700C-B3B3-5A6A012B338B}"/>
              </a:ext>
            </a:extLst>
          </p:cNvPr>
          <p:cNvSpPr txBox="1"/>
          <p:nvPr/>
        </p:nvSpPr>
        <p:spPr>
          <a:xfrm>
            <a:off x="3865420" y="3653079"/>
            <a:ext cx="1293090" cy="369332"/>
          </a:xfrm>
          <a:prstGeom prst="rect">
            <a:avLst/>
          </a:prstGeom>
          <a:noFill/>
        </p:spPr>
        <p:txBody>
          <a:bodyPr wrap="square" rtlCol="0">
            <a:spAutoFit/>
          </a:bodyPr>
          <a:lstStyle/>
          <a:p>
            <a:r>
              <a:rPr lang="it-IT" dirty="0"/>
              <a:t>MARITO</a:t>
            </a:r>
          </a:p>
        </p:txBody>
      </p:sp>
      <p:sp>
        <p:nvSpPr>
          <p:cNvPr id="11" name="CasellaDiTesto 10">
            <a:extLst>
              <a:ext uri="{FF2B5EF4-FFF2-40B4-BE49-F238E27FC236}">
                <a16:creationId xmlns:a16="http://schemas.microsoft.com/office/drawing/2014/main" id="{2562C8B4-73C3-5990-6C41-7666FCD5641D}"/>
              </a:ext>
            </a:extLst>
          </p:cNvPr>
          <p:cNvSpPr txBox="1"/>
          <p:nvPr/>
        </p:nvSpPr>
        <p:spPr>
          <a:xfrm>
            <a:off x="3359067" y="5033700"/>
            <a:ext cx="1445492" cy="369332"/>
          </a:xfrm>
          <a:prstGeom prst="rect">
            <a:avLst/>
          </a:prstGeom>
          <a:noFill/>
        </p:spPr>
        <p:txBody>
          <a:bodyPr wrap="square" rtlCol="0">
            <a:spAutoFit/>
          </a:bodyPr>
          <a:lstStyle/>
          <a:p>
            <a:r>
              <a:rPr lang="it-IT" dirty="0"/>
              <a:t>PADRE</a:t>
            </a:r>
          </a:p>
        </p:txBody>
      </p:sp>
      <p:sp>
        <p:nvSpPr>
          <p:cNvPr id="12" name="CasellaDiTesto 11">
            <a:extLst>
              <a:ext uri="{FF2B5EF4-FFF2-40B4-BE49-F238E27FC236}">
                <a16:creationId xmlns:a16="http://schemas.microsoft.com/office/drawing/2014/main" id="{9575C3C0-3B6B-1879-68F8-9950139B42DE}"/>
              </a:ext>
            </a:extLst>
          </p:cNvPr>
          <p:cNvSpPr txBox="1"/>
          <p:nvPr/>
        </p:nvSpPr>
        <p:spPr>
          <a:xfrm>
            <a:off x="8315971" y="3647205"/>
            <a:ext cx="1149927" cy="369332"/>
          </a:xfrm>
          <a:prstGeom prst="rect">
            <a:avLst/>
          </a:prstGeom>
          <a:noFill/>
        </p:spPr>
        <p:txBody>
          <a:bodyPr wrap="square" rtlCol="0">
            <a:spAutoFit/>
          </a:bodyPr>
          <a:lstStyle/>
          <a:p>
            <a:r>
              <a:rPr lang="it-IT" dirty="0"/>
              <a:t>MOGLIE</a:t>
            </a:r>
          </a:p>
        </p:txBody>
      </p:sp>
      <p:sp>
        <p:nvSpPr>
          <p:cNvPr id="13" name="CasellaDiTesto 12">
            <a:extLst>
              <a:ext uri="{FF2B5EF4-FFF2-40B4-BE49-F238E27FC236}">
                <a16:creationId xmlns:a16="http://schemas.microsoft.com/office/drawing/2014/main" id="{52F6A0BA-0649-7124-ED2F-0D5B85E0928A}"/>
              </a:ext>
            </a:extLst>
          </p:cNvPr>
          <p:cNvSpPr txBox="1"/>
          <p:nvPr/>
        </p:nvSpPr>
        <p:spPr>
          <a:xfrm>
            <a:off x="8928152" y="4990890"/>
            <a:ext cx="1704110" cy="369332"/>
          </a:xfrm>
          <a:prstGeom prst="rect">
            <a:avLst/>
          </a:prstGeom>
          <a:noFill/>
        </p:spPr>
        <p:txBody>
          <a:bodyPr wrap="square" rtlCol="0">
            <a:spAutoFit/>
          </a:bodyPr>
          <a:lstStyle/>
          <a:p>
            <a:r>
              <a:rPr lang="it-IT" dirty="0"/>
              <a:t>MADRE</a:t>
            </a:r>
          </a:p>
        </p:txBody>
      </p:sp>
      <p:sp>
        <p:nvSpPr>
          <p:cNvPr id="17" name="Freccia a destra 16">
            <a:extLst>
              <a:ext uri="{FF2B5EF4-FFF2-40B4-BE49-F238E27FC236}">
                <a16:creationId xmlns:a16="http://schemas.microsoft.com/office/drawing/2014/main" id="{5B91B4F8-E4C3-5BB1-E426-974C12A34DAF}"/>
              </a:ext>
            </a:extLst>
          </p:cNvPr>
          <p:cNvSpPr/>
          <p:nvPr/>
        </p:nvSpPr>
        <p:spPr>
          <a:xfrm rot="1693202">
            <a:off x="3934032" y="4794903"/>
            <a:ext cx="1704110" cy="29795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a destra 17">
            <a:extLst>
              <a:ext uri="{FF2B5EF4-FFF2-40B4-BE49-F238E27FC236}">
                <a16:creationId xmlns:a16="http://schemas.microsoft.com/office/drawing/2014/main" id="{AB167F8F-F5C9-2B13-C017-3984C121A7C4}"/>
              </a:ext>
            </a:extLst>
          </p:cNvPr>
          <p:cNvSpPr/>
          <p:nvPr/>
        </p:nvSpPr>
        <p:spPr>
          <a:xfrm rot="8922828">
            <a:off x="7943850" y="4779104"/>
            <a:ext cx="1704110" cy="29795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Freccia bidirezionale orizzontale 18">
            <a:extLst>
              <a:ext uri="{FF2B5EF4-FFF2-40B4-BE49-F238E27FC236}">
                <a16:creationId xmlns:a16="http://schemas.microsoft.com/office/drawing/2014/main" id="{4A6AC1C3-D716-9335-9738-EC70D464E838}"/>
              </a:ext>
            </a:extLst>
          </p:cNvPr>
          <p:cNvSpPr/>
          <p:nvPr/>
        </p:nvSpPr>
        <p:spPr>
          <a:xfrm>
            <a:off x="5070764" y="3759199"/>
            <a:ext cx="3131127" cy="165917"/>
          </a:xfrm>
          <a:prstGeom prst="lef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Saetta 19">
            <a:extLst>
              <a:ext uri="{FF2B5EF4-FFF2-40B4-BE49-F238E27FC236}">
                <a16:creationId xmlns:a16="http://schemas.microsoft.com/office/drawing/2014/main" id="{21BA54A4-76F3-7228-3048-92B5F26C512D}"/>
              </a:ext>
            </a:extLst>
          </p:cNvPr>
          <p:cNvSpPr/>
          <p:nvPr/>
        </p:nvSpPr>
        <p:spPr>
          <a:xfrm>
            <a:off x="6229440" y="3098802"/>
            <a:ext cx="804052" cy="1445490"/>
          </a:xfrm>
          <a:prstGeom prst="lightningBol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Segnaposto contenuto 21">
            <a:extLst>
              <a:ext uri="{FF2B5EF4-FFF2-40B4-BE49-F238E27FC236}">
                <a16:creationId xmlns:a16="http://schemas.microsoft.com/office/drawing/2014/main" id="{6594ABB6-61A9-C6C6-0E01-F9E3A1329D1E}"/>
              </a:ext>
            </a:extLst>
          </p:cNvPr>
          <p:cNvSpPr>
            <a:spLocks noGrp="1"/>
          </p:cNvSpPr>
          <p:nvPr>
            <p:ph idx="1"/>
          </p:nvPr>
        </p:nvSpPr>
        <p:spPr>
          <a:xfrm>
            <a:off x="1717964" y="2207491"/>
            <a:ext cx="9786648" cy="3546764"/>
          </a:xfrm>
        </p:spPr>
        <p:txBody>
          <a:bodyPr>
            <a:normAutofit/>
          </a:bodyPr>
          <a:lstStyle/>
          <a:p>
            <a:pPr marL="0" indent="0" algn="ctr">
              <a:buNone/>
            </a:pPr>
            <a:r>
              <a:rPr lang="it-IT" sz="2800" b="1" dirty="0">
                <a:solidFill>
                  <a:srgbClr val="FC3678"/>
                </a:solidFill>
              </a:rPr>
              <a:t>SEPARIAMO I DUE PIANI: </a:t>
            </a:r>
            <a:r>
              <a:rPr lang="it-IT" sz="2800" b="1" dirty="0">
                <a:solidFill>
                  <a:srgbClr val="7030A0"/>
                </a:solidFill>
              </a:rPr>
              <a:t>CONIUGALE</a:t>
            </a:r>
            <a:r>
              <a:rPr lang="it-IT" sz="2800" b="1" dirty="0">
                <a:solidFill>
                  <a:srgbClr val="FC3678"/>
                </a:solidFill>
              </a:rPr>
              <a:t> E </a:t>
            </a:r>
            <a:r>
              <a:rPr lang="it-IT" sz="2800" b="1" dirty="0">
                <a:solidFill>
                  <a:srgbClr val="92D050"/>
                </a:solidFill>
              </a:rPr>
              <a:t>GENITORIALE</a:t>
            </a:r>
            <a:r>
              <a:rPr lang="it-IT" sz="2800" b="1" dirty="0">
                <a:solidFill>
                  <a:srgbClr val="FC3678"/>
                </a:solidFill>
              </a:rPr>
              <a:t> </a:t>
            </a:r>
          </a:p>
        </p:txBody>
      </p:sp>
    </p:spTree>
    <p:extLst>
      <p:ext uri="{BB962C8B-B14F-4D97-AF65-F5344CB8AC3E}">
        <p14:creationId xmlns:p14="http://schemas.microsoft.com/office/powerpoint/2010/main" val="5182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e 12">
            <a:extLst>
              <a:ext uri="{FF2B5EF4-FFF2-40B4-BE49-F238E27FC236}">
                <a16:creationId xmlns:a16="http://schemas.microsoft.com/office/drawing/2014/main" id="{3F9924B5-DA1E-5872-B615-67FB9795B76B}"/>
              </a:ext>
            </a:extLst>
          </p:cNvPr>
          <p:cNvSpPr/>
          <p:nvPr/>
        </p:nvSpPr>
        <p:spPr>
          <a:xfrm>
            <a:off x="6076806" y="3570407"/>
            <a:ext cx="960582" cy="72967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C970BB1A-6202-A1EA-5964-65458DF08E4D}"/>
              </a:ext>
            </a:extLst>
          </p:cNvPr>
          <p:cNvSpPr>
            <a:spLocks noGrp="1"/>
          </p:cNvSpPr>
          <p:nvPr>
            <p:ph type="title"/>
          </p:nvPr>
        </p:nvSpPr>
        <p:spPr/>
        <p:txBody>
          <a:bodyPr/>
          <a:lstStyle/>
          <a:p>
            <a:r>
              <a:rPr lang="it-IT" dirty="0"/>
              <a:t>ABBIAMO UN PROBLEMA..</a:t>
            </a:r>
          </a:p>
        </p:txBody>
      </p:sp>
      <p:sp>
        <p:nvSpPr>
          <p:cNvPr id="3" name="Segnaposto contenuto 2">
            <a:extLst>
              <a:ext uri="{FF2B5EF4-FFF2-40B4-BE49-F238E27FC236}">
                <a16:creationId xmlns:a16="http://schemas.microsoft.com/office/drawing/2014/main" id="{199BE60B-2BAF-63BA-0C47-603F362CE8EA}"/>
              </a:ext>
            </a:extLst>
          </p:cNvPr>
          <p:cNvSpPr>
            <a:spLocks noGrp="1"/>
          </p:cNvSpPr>
          <p:nvPr>
            <p:ph idx="1"/>
          </p:nvPr>
        </p:nvSpPr>
        <p:spPr>
          <a:xfrm>
            <a:off x="1693286" y="1985214"/>
            <a:ext cx="9066212" cy="4248676"/>
          </a:xfrm>
        </p:spPr>
        <p:txBody>
          <a:bodyPr/>
          <a:lstStyle/>
          <a:p>
            <a:pPr marL="0" indent="0">
              <a:buNone/>
            </a:pPr>
            <a:r>
              <a:rPr lang="it-IT" sz="2000" b="1" dirty="0">
                <a:solidFill>
                  <a:srgbClr val="0070C0"/>
                </a:solidFill>
              </a:rPr>
              <a:t>POSSIAMO SMETTERE DI ESSERE CONIUGI</a:t>
            </a:r>
          </a:p>
          <a:p>
            <a:pPr marL="0" indent="0">
              <a:buNone/>
            </a:pPr>
            <a:endParaRPr lang="it-IT" sz="2000" b="1" dirty="0"/>
          </a:p>
          <a:p>
            <a:pPr marL="0" indent="0">
              <a:buNone/>
            </a:pPr>
            <a:endParaRPr lang="it-IT" sz="2000" b="1" dirty="0"/>
          </a:p>
          <a:p>
            <a:endParaRPr lang="it-IT" dirty="0"/>
          </a:p>
          <a:p>
            <a:pPr marL="0" indent="0">
              <a:buNone/>
            </a:pPr>
            <a:r>
              <a:rPr lang="it-IT" sz="2400" b="1" dirty="0"/>
              <a:t>                                                     MA</a:t>
            </a:r>
          </a:p>
          <a:p>
            <a:endParaRPr lang="it-IT" dirty="0"/>
          </a:p>
          <a:p>
            <a:pPr marL="0" indent="0" algn="r">
              <a:buNone/>
            </a:pPr>
            <a:endParaRPr lang="it-IT" sz="2000" b="1" dirty="0"/>
          </a:p>
          <a:p>
            <a:pPr marL="0" indent="0" algn="r">
              <a:buNone/>
            </a:pPr>
            <a:r>
              <a:rPr lang="it-IT" sz="2000" b="1" dirty="0">
                <a:solidFill>
                  <a:srgbClr val="FF0000"/>
                </a:solidFill>
              </a:rPr>
              <a:t>NON SMETTEREMO MAI DI ESSERE </a:t>
            </a:r>
          </a:p>
          <a:p>
            <a:pPr marL="0" indent="0" algn="r">
              <a:buNone/>
            </a:pPr>
            <a:r>
              <a:rPr lang="it-IT" sz="2000" b="1" u="sng" dirty="0">
                <a:solidFill>
                  <a:srgbClr val="FF0000"/>
                </a:solidFill>
              </a:rPr>
              <a:t>I DUE GENITORI </a:t>
            </a:r>
            <a:r>
              <a:rPr lang="it-IT" sz="2000" b="1" dirty="0">
                <a:solidFill>
                  <a:srgbClr val="FF0000"/>
                </a:solidFill>
              </a:rPr>
              <a:t>DEI NOSTRI FIGLI</a:t>
            </a:r>
          </a:p>
          <a:p>
            <a:endParaRPr lang="it-IT" dirty="0"/>
          </a:p>
        </p:txBody>
      </p:sp>
      <p:sp>
        <p:nvSpPr>
          <p:cNvPr id="4" name="Segnaposto data 3">
            <a:extLst>
              <a:ext uri="{FF2B5EF4-FFF2-40B4-BE49-F238E27FC236}">
                <a16:creationId xmlns:a16="http://schemas.microsoft.com/office/drawing/2014/main" id="{ABC1FCEF-1034-25FD-3BE0-B8FFAF0A2296}"/>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9D3E35BC-CE89-10E4-5A77-0015305D754D}"/>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30FAA403-76B4-E1D3-C679-113AE4791CED}"/>
              </a:ext>
            </a:extLst>
          </p:cNvPr>
          <p:cNvSpPr>
            <a:spLocks noGrp="1"/>
          </p:cNvSpPr>
          <p:nvPr>
            <p:ph type="sldNum" sz="quarter" idx="12"/>
          </p:nvPr>
        </p:nvSpPr>
        <p:spPr/>
        <p:txBody>
          <a:bodyPr/>
          <a:lstStyle/>
          <a:p>
            <a:fld id="{A7DE046A-A4C3-4C93-8C57-C5BE10AB6836}" type="slidenum">
              <a:rPr lang="it-IT" smtClean="0"/>
              <a:t>3</a:t>
            </a:fld>
            <a:endParaRPr lang="it-IT"/>
          </a:p>
        </p:txBody>
      </p:sp>
      <p:pic>
        <p:nvPicPr>
          <p:cNvPr id="8" name="Immagine 7" descr="Immagine che contiene clipart&#10;&#10;Descrizione generata automaticamente">
            <a:extLst>
              <a:ext uri="{FF2B5EF4-FFF2-40B4-BE49-F238E27FC236}">
                <a16:creationId xmlns:a16="http://schemas.microsoft.com/office/drawing/2014/main" id="{67633615-A64B-987D-EA7B-DC598B158F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3237" y="1243031"/>
            <a:ext cx="2590800" cy="1762125"/>
          </a:xfrm>
          <a:prstGeom prst="rect">
            <a:avLst/>
          </a:prstGeom>
        </p:spPr>
      </p:pic>
      <p:pic>
        <p:nvPicPr>
          <p:cNvPr id="12" name="Immagine 11" descr="Immagine che contiene testo&#10;&#10;Descrizione generata automaticamente">
            <a:extLst>
              <a:ext uri="{FF2B5EF4-FFF2-40B4-BE49-F238E27FC236}">
                <a16:creationId xmlns:a16="http://schemas.microsoft.com/office/drawing/2014/main" id="{29E38171-A43B-C393-E32D-68E0D0A146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2789" y="2958612"/>
            <a:ext cx="3171825" cy="3171825"/>
          </a:xfrm>
          <a:prstGeom prst="rect">
            <a:avLst/>
          </a:prstGeom>
        </p:spPr>
      </p:pic>
    </p:spTree>
    <p:extLst>
      <p:ext uri="{BB962C8B-B14F-4D97-AF65-F5344CB8AC3E}">
        <p14:creationId xmlns:p14="http://schemas.microsoft.com/office/powerpoint/2010/main" val="3479530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6E221D-CEFA-0A4C-470C-F1499C65A42F}"/>
              </a:ext>
            </a:extLst>
          </p:cNvPr>
          <p:cNvSpPr>
            <a:spLocks noGrp="1"/>
          </p:cNvSpPr>
          <p:nvPr>
            <p:ph type="title"/>
          </p:nvPr>
        </p:nvSpPr>
        <p:spPr/>
        <p:txBody>
          <a:bodyPr/>
          <a:lstStyle/>
          <a:p>
            <a:r>
              <a:rPr lang="it-IT" dirty="0"/>
              <a:t>PER IL BENE DEL BAMBINO….</a:t>
            </a:r>
          </a:p>
        </p:txBody>
      </p:sp>
      <p:pic>
        <p:nvPicPr>
          <p:cNvPr id="8" name="Segnaposto contenuto 7" descr="Immagine che contiene testo&#10;&#10;Descrizione generata automaticamente">
            <a:extLst>
              <a:ext uri="{FF2B5EF4-FFF2-40B4-BE49-F238E27FC236}">
                <a16:creationId xmlns:a16="http://schemas.microsoft.com/office/drawing/2014/main" id="{814A0AE0-A833-904B-2DE8-CE66ACE841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2312" y="1905000"/>
            <a:ext cx="6100763" cy="3802236"/>
          </a:xfrm>
        </p:spPr>
      </p:pic>
      <p:sp>
        <p:nvSpPr>
          <p:cNvPr id="4" name="Segnaposto data 3">
            <a:extLst>
              <a:ext uri="{FF2B5EF4-FFF2-40B4-BE49-F238E27FC236}">
                <a16:creationId xmlns:a16="http://schemas.microsoft.com/office/drawing/2014/main" id="{7AAF5B2E-5620-EAEA-3834-F849A8160346}"/>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7FCCA407-85A5-4690-CE5C-99121D3B4BEB}"/>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3C0E663E-470B-B204-8802-58885E2DF4B9}"/>
              </a:ext>
            </a:extLst>
          </p:cNvPr>
          <p:cNvSpPr>
            <a:spLocks noGrp="1"/>
          </p:cNvSpPr>
          <p:nvPr>
            <p:ph type="sldNum" sz="quarter" idx="12"/>
          </p:nvPr>
        </p:nvSpPr>
        <p:spPr/>
        <p:txBody>
          <a:bodyPr/>
          <a:lstStyle/>
          <a:p>
            <a:fld id="{A7DE046A-A4C3-4C93-8C57-C5BE10AB6836}" type="slidenum">
              <a:rPr lang="it-IT" smtClean="0"/>
              <a:t>4</a:t>
            </a:fld>
            <a:endParaRPr lang="it-IT"/>
          </a:p>
        </p:txBody>
      </p:sp>
      <p:sp>
        <p:nvSpPr>
          <p:cNvPr id="9" name="CasellaDiTesto 8">
            <a:extLst>
              <a:ext uri="{FF2B5EF4-FFF2-40B4-BE49-F238E27FC236}">
                <a16:creationId xmlns:a16="http://schemas.microsoft.com/office/drawing/2014/main" id="{5D37EBB8-CD19-A9C4-6EE4-C13098AEB442}"/>
              </a:ext>
            </a:extLst>
          </p:cNvPr>
          <p:cNvSpPr txBox="1"/>
          <p:nvPr/>
        </p:nvSpPr>
        <p:spPr>
          <a:xfrm>
            <a:off x="8963025" y="2367678"/>
            <a:ext cx="2322512" cy="2585323"/>
          </a:xfrm>
          <a:prstGeom prst="rect">
            <a:avLst/>
          </a:prstGeom>
          <a:noFill/>
        </p:spPr>
        <p:txBody>
          <a:bodyPr wrap="square" rtlCol="0">
            <a:spAutoFit/>
          </a:bodyPr>
          <a:lstStyle/>
          <a:p>
            <a:r>
              <a:rPr lang="it-IT" dirty="0">
                <a:solidFill>
                  <a:srgbClr val="00B050"/>
                </a:solidFill>
              </a:rPr>
              <a:t>QUANTE VOLTE LO SENTIAMO DIRE.. </a:t>
            </a:r>
          </a:p>
          <a:p>
            <a:endParaRPr lang="it-IT" dirty="0"/>
          </a:p>
          <a:p>
            <a:r>
              <a:rPr lang="it-IT" dirty="0">
                <a:solidFill>
                  <a:srgbClr val="002060"/>
                </a:solidFill>
              </a:rPr>
              <a:t>EPPURE IN REALTA’ QUANDO SI CONFLIGGE: </a:t>
            </a:r>
          </a:p>
          <a:p>
            <a:endParaRPr lang="it-IT" dirty="0"/>
          </a:p>
          <a:p>
            <a:r>
              <a:rPr lang="it-IT" b="1" dirty="0">
                <a:solidFill>
                  <a:srgbClr val="FF0000"/>
                </a:solidFill>
              </a:rPr>
              <a:t>IL BAMBINO NON LO VEDE NESSUNO</a:t>
            </a:r>
          </a:p>
        </p:txBody>
      </p:sp>
    </p:spTree>
    <p:extLst>
      <p:ext uri="{BB962C8B-B14F-4D97-AF65-F5344CB8AC3E}">
        <p14:creationId xmlns:p14="http://schemas.microsoft.com/office/powerpoint/2010/main" val="197991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39225B-00D8-6B40-8317-8C31C8501FC6}"/>
              </a:ext>
            </a:extLst>
          </p:cNvPr>
          <p:cNvSpPr>
            <a:spLocks noGrp="1"/>
          </p:cNvSpPr>
          <p:nvPr>
            <p:ph type="title"/>
          </p:nvPr>
        </p:nvSpPr>
        <p:spPr/>
        <p:txBody>
          <a:bodyPr/>
          <a:lstStyle/>
          <a:p>
            <a:r>
              <a:rPr lang="it-IT" dirty="0"/>
              <a:t>ALIENAZIONE PARENTALE?</a:t>
            </a:r>
          </a:p>
        </p:txBody>
      </p:sp>
      <p:sp>
        <p:nvSpPr>
          <p:cNvPr id="3" name="Segnaposto contenuto 2">
            <a:extLst>
              <a:ext uri="{FF2B5EF4-FFF2-40B4-BE49-F238E27FC236}">
                <a16:creationId xmlns:a16="http://schemas.microsoft.com/office/drawing/2014/main" id="{E1744007-D3DD-662A-F0D3-9D8D663B1DC5}"/>
              </a:ext>
            </a:extLst>
          </p:cNvPr>
          <p:cNvSpPr>
            <a:spLocks noGrp="1"/>
          </p:cNvSpPr>
          <p:nvPr>
            <p:ph idx="1"/>
          </p:nvPr>
        </p:nvSpPr>
        <p:spPr>
          <a:xfrm>
            <a:off x="2367185" y="2133600"/>
            <a:ext cx="9137427" cy="3906982"/>
          </a:xfrm>
        </p:spPr>
        <p:txBody>
          <a:bodyPr>
            <a:normAutofit fontScale="70000" lnSpcReduction="20000"/>
          </a:bodyPr>
          <a:lstStyle/>
          <a:p>
            <a:pPr marL="0" indent="0" algn="just">
              <a:buNone/>
            </a:pPr>
            <a:r>
              <a:rPr lang="it-IT" sz="2800" dirty="0"/>
              <a:t>Evoluzione del quadro:</a:t>
            </a:r>
          </a:p>
          <a:p>
            <a:pPr algn="just"/>
            <a:r>
              <a:rPr lang="it-IT" sz="2800" b="1" dirty="0"/>
              <a:t>Sindrome da alienazione parentale (PAS)(R. Gardner, 1985) </a:t>
            </a:r>
          </a:p>
          <a:p>
            <a:pPr marL="0" indent="0" algn="just">
              <a:buNone/>
            </a:pPr>
            <a:r>
              <a:rPr lang="it-IT" sz="2800" dirty="0"/>
              <a:t>«</a:t>
            </a:r>
            <a:r>
              <a:rPr lang="it-IT" sz="2800" i="1" dirty="0"/>
              <a:t>Un disturbo che insorge quasi esclusivamente nel contesto delle controversie per la custodia dei figli. In questo disturbo, un genitore (alienatore) attiva un programma di denigrazione contro l’altro genitore (genitore alienato). Tuttavia, questa non è una semplice questione di “lavaggio del cervello” o “programmazione”, poiché il bambino fornisce il suo personale contributo alla campagna di denigrazione. È proprio questa combinazione di fattori che legittima una diagnosi di PAS. In presenza di reali abusi o trascuratezza, la diagnosi di PAS non è applicabile»</a:t>
            </a:r>
          </a:p>
          <a:p>
            <a:pPr algn="just"/>
            <a:r>
              <a:rPr lang="it-IT" sz="2800" b="1" dirty="0"/>
              <a:t>Alienazione parentale/genitoriale</a:t>
            </a:r>
          </a:p>
          <a:p>
            <a:pPr marL="0" indent="0" algn="just">
              <a:buNone/>
            </a:pPr>
            <a:r>
              <a:rPr lang="it-IT" sz="2800" dirty="0"/>
              <a:t>Dalla sindrome alla patologia relazionale</a:t>
            </a:r>
          </a:p>
          <a:p>
            <a:pPr marL="0" indent="0">
              <a:buNone/>
            </a:pPr>
            <a:endParaRPr lang="it-IT" dirty="0"/>
          </a:p>
        </p:txBody>
      </p:sp>
      <p:sp>
        <p:nvSpPr>
          <p:cNvPr id="4" name="Segnaposto data 3">
            <a:extLst>
              <a:ext uri="{FF2B5EF4-FFF2-40B4-BE49-F238E27FC236}">
                <a16:creationId xmlns:a16="http://schemas.microsoft.com/office/drawing/2014/main" id="{E311A592-5CA2-89A5-9A24-592680E2A9D3}"/>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FB555FE3-ED6A-CBD5-59A4-A9D0D4E09C26}"/>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932AEE03-CA32-B3B7-D90F-CCBDAAE502A5}"/>
              </a:ext>
            </a:extLst>
          </p:cNvPr>
          <p:cNvSpPr>
            <a:spLocks noGrp="1"/>
          </p:cNvSpPr>
          <p:nvPr>
            <p:ph type="sldNum" sz="quarter" idx="12"/>
          </p:nvPr>
        </p:nvSpPr>
        <p:spPr/>
        <p:txBody>
          <a:bodyPr/>
          <a:lstStyle/>
          <a:p>
            <a:fld id="{A7DE046A-A4C3-4C93-8C57-C5BE10AB6836}" type="slidenum">
              <a:rPr lang="it-IT" smtClean="0"/>
              <a:t>5</a:t>
            </a:fld>
            <a:endParaRPr lang="it-IT"/>
          </a:p>
        </p:txBody>
      </p:sp>
    </p:spTree>
    <p:extLst>
      <p:ext uri="{BB962C8B-B14F-4D97-AF65-F5344CB8AC3E}">
        <p14:creationId xmlns:p14="http://schemas.microsoft.com/office/powerpoint/2010/main" val="1428544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4CD04A-6AAA-22C8-A816-0E944933CD0A}"/>
              </a:ext>
            </a:extLst>
          </p:cNvPr>
          <p:cNvSpPr>
            <a:spLocks noGrp="1"/>
          </p:cNvSpPr>
          <p:nvPr>
            <p:ph idx="1"/>
          </p:nvPr>
        </p:nvSpPr>
        <p:spPr>
          <a:xfrm>
            <a:off x="2589212" y="787783"/>
            <a:ext cx="8915400" cy="5123440"/>
          </a:xfrm>
        </p:spPr>
        <p:txBody>
          <a:bodyPr>
            <a:normAutofit/>
          </a:body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it-IT"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Documento del Ministero della Salute (29/05/2020)</a:t>
            </a:r>
          </a:p>
          <a:p>
            <a:pPr marL="0" marR="0" lvl="0" indent="0" algn="l" defTabSz="457200" rtl="0" eaLnBrk="1" fontAlgn="auto" latinLnBrk="0" hangingPunct="1">
              <a:lnSpc>
                <a:spcPct val="100000"/>
              </a:lnSpc>
              <a:spcBef>
                <a:spcPts val="1000"/>
              </a:spcBef>
              <a:spcAft>
                <a:spcPts val="0"/>
              </a:spcAft>
              <a:buClr>
                <a:srgbClr val="A53010"/>
              </a:buClr>
              <a:buSzTx/>
              <a:buNone/>
              <a:tabLst/>
              <a:defRPr/>
            </a:pPr>
            <a:endParaRPr kumimoji="0" lang="it-IT" sz="1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it-IT" sz="1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«La Comunità scientifica sembrerebbe concorde nel ritenere che </a:t>
            </a:r>
            <a:r>
              <a:rPr kumimoji="0" lang="it-IT" sz="1600" b="0" i="1"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l'alienazione di un genitore non rappresenti, di per sé, un disturbo individuale a carico del figlio, ma un grave fattore di rischio evolutivo per lo sviluppo psicologico e affettivo del minore stesso</a:t>
            </a:r>
            <a:r>
              <a:rPr kumimoji="0" lang="it-IT" sz="1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endParaRPr lang="it-IT" sz="1600" dirty="0"/>
          </a:p>
          <a:p>
            <a:pPr marL="0" indent="0" algn="ctr">
              <a:buNone/>
            </a:pPr>
            <a:r>
              <a:rPr lang="it-IT" sz="1600" dirty="0">
                <a:solidFill>
                  <a:prstClr val="black">
                    <a:lumMod val="75000"/>
                    <a:lumOff val="25000"/>
                  </a:prstClr>
                </a:solidFill>
                <a:latin typeface="Century Gothic" panose="020B0502020202020204"/>
              </a:rPr>
              <a:t>Sembra quindi che la PAS sia meglio definita come un "</a:t>
            </a:r>
            <a:r>
              <a:rPr lang="it-IT" sz="1600" i="1" dirty="0">
                <a:solidFill>
                  <a:prstClr val="black">
                    <a:lumMod val="75000"/>
                    <a:lumOff val="25000"/>
                  </a:prstClr>
                </a:solidFill>
                <a:latin typeface="Century Gothic" panose="020B0502020202020204"/>
              </a:rPr>
              <a:t>Disturbo del comportamento relazionale", </a:t>
            </a:r>
            <a:r>
              <a:rPr lang="it-IT" sz="1600" dirty="0">
                <a:solidFill>
                  <a:prstClr val="black">
                    <a:lumMod val="75000"/>
                    <a:lumOff val="25000"/>
                  </a:prstClr>
                </a:solidFill>
                <a:latin typeface="Century Gothic" panose="020B0502020202020204"/>
              </a:rPr>
              <a:t>e non come una sindrome. </a:t>
            </a:r>
          </a:p>
          <a:p>
            <a:pPr marL="0" indent="0" algn="ctr">
              <a:buNone/>
            </a:pPr>
            <a:r>
              <a:rPr lang="it-IT" sz="1600" dirty="0">
                <a:solidFill>
                  <a:prstClr val="black">
                    <a:lumMod val="75000"/>
                    <a:lumOff val="25000"/>
                  </a:prstClr>
                </a:solidFill>
                <a:latin typeface="Century Gothic" panose="020B0502020202020204"/>
              </a:rPr>
              <a:t>Il "DSM 5" definisce i problemi relazionali come "modelli persistenti e disfunzionali di sentimenti, comportamenti e percezioni che coinvolgono due o più partner in un importante rapporto personale". </a:t>
            </a:r>
          </a:p>
          <a:p>
            <a:pPr marL="0" indent="0" algn="ctr">
              <a:buNone/>
            </a:pPr>
            <a:r>
              <a:rPr lang="it-IT" sz="1600" dirty="0">
                <a:solidFill>
                  <a:prstClr val="black">
                    <a:lumMod val="75000"/>
                    <a:lumOff val="25000"/>
                  </a:prstClr>
                </a:solidFill>
                <a:latin typeface="Century Gothic" panose="020B0502020202020204"/>
              </a:rPr>
              <a:t>Per essere diagnosticato come tale, </a:t>
            </a:r>
            <a:r>
              <a:rPr lang="it-IT" sz="1600" i="1" dirty="0">
                <a:solidFill>
                  <a:prstClr val="black">
                    <a:lumMod val="75000"/>
                    <a:lumOff val="25000"/>
                  </a:prstClr>
                </a:solidFill>
                <a:latin typeface="Century Gothic" panose="020B0502020202020204"/>
              </a:rPr>
              <a:t>un disturbo relazionale richiede l'esistenza di un'interazione patologica tra gli individui coinvolti nella relazione</a:t>
            </a:r>
            <a:r>
              <a:rPr lang="it-IT" sz="1600" dirty="0">
                <a:solidFill>
                  <a:prstClr val="black">
                    <a:lumMod val="75000"/>
                    <a:lumOff val="25000"/>
                  </a:prstClr>
                </a:solidFill>
                <a:latin typeface="Century Gothic" panose="020B0502020202020204"/>
              </a:rPr>
              <a:t>. </a:t>
            </a:r>
          </a:p>
          <a:p>
            <a:pPr marL="0" indent="0" algn="ctr">
              <a:buNone/>
            </a:pPr>
            <a:r>
              <a:rPr lang="it-IT" sz="1600" dirty="0">
                <a:solidFill>
                  <a:prstClr val="black">
                    <a:lumMod val="75000"/>
                    <a:lumOff val="25000"/>
                  </a:prstClr>
                </a:solidFill>
                <a:latin typeface="Century Gothic" panose="020B0502020202020204"/>
              </a:rPr>
              <a:t>Pertanto, sebbene la descrizione del disordine abbia una certa validità, devono essere condotte ricerche approfondite per chiarire le sue caratteristiche (ad esempio, durata e intensità dei sintomi), altrimenti esse potrebbero essere utilizzate strumentalmente nelle controversie legali.» </a:t>
            </a:r>
          </a:p>
        </p:txBody>
      </p:sp>
      <p:sp>
        <p:nvSpPr>
          <p:cNvPr id="4" name="Segnaposto data 3">
            <a:extLst>
              <a:ext uri="{FF2B5EF4-FFF2-40B4-BE49-F238E27FC236}">
                <a16:creationId xmlns:a16="http://schemas.microsoft.com/office/drawing/2014/main" id="{110FC041-E95B-6E1D-2628-D475F6893DED}"/>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B9F88E91-0094-F6B4-E04E-1551D8D37CF5}"/>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F5C37D6D-BC72-3862-19CF-067B5F1BD5BE}"/>
              </a:ext>
            </a:extLst>
          </p:cNvPr>
          <p:cNvSpPr>
            <a:spLocks noGrp="1"/>
          </p:cNvSpPr>
          <p:nvPr>
            <p:ph type="sldNum" sz="quarter" idx="12"/>
          </p:nvPr>
        </p:nvSpPr>
        <p:spPr/>
        <p:txBody>
          <a:bodyPr/>
          <a:lstStyle/>
          <a:p>
            <a:fld id="{A7DE046A-A4C3-4C93-8C57-C5BE10AB6836}" type="slidenum">
              <a:rPr lang="it-IT" smtClean="0"/>
              <a:t>6</a:t>
            </a:fld>
            <a:endParaRPr lang="it-IT"/>
          </a:p>
        </p:txBody>
      </p:sp>
    </p:spTree>
    <p:extLst>
      <p:ext uri="{BB962C8B-B14F-4D97-AF65-F5344CB8AC3E}">
        <p14:creationId xmlns:p14="http://schemas.microsoft.com/office/powerpoint/2010/main" val="253670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87BFFAF0-13EF-F6C3-60FE-D8F6A983A002}"/>
              </a:ext>
            </a:extLst>
          </p:cNvPr>
          <p:cNvSpPr/>
          <p:nvPr/>
        </p:nvSpPr>
        <p:spPr>
          <a:xfrm>
            <a:off x="2724727" y="4535054"/>
            <a:ext cx="7998691" cy="116378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a:extLst>
              <a:ext uri="{FF2B5EF4-FFF2-40B4-BE49-F238E27FC236}">
                <a16:creationId xmlns:a16="http://schemas.microsoft.com/office/drawing/2014/main" id="{5E493D0A-A378-A9AC-FC76-A49D182578DF}"/>
              </a:ext>
            </a:extLst>
          </p:cNvPr>
          <p:cNvSpPr/>
          <p:nvPr/>
        </p:nvSpPr>
        <p:spPr>
          <a:xfrm>
            <a:off x="3934691" y="2650836"/>
            <a:ext cx="5661891" cy="116378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B288A97B-39F6-58B9-DCC5-5259ECFA2774}"/>
              </a:ext>
            </a:extLst>
          </p:cNvPr>
          <p:cNvSpPr>
            <a:spLocks noGrp="1"/>
          </p:cNvSpPr>
          <p:nvPr>
            <p:ph idx="1"/>
          </p:nvPr>
        </p:nvSpPr>
        <p:spPr>
          <a:xfrm>
            <a:off x="2449199" y="357067"/>
            <a:ext cx="8915400" cy="5773370"/>
          </a:xfrm>
        </p:spPr>
        <p:txBody>
          <a:bodyPr>
            <a:normAutofit/>
          </a:bodyPr>
          <a:lstStyle/>
          <a:p>
            <a:pPr marL="0" indent="0" algn="ctr">
              <a:buNone/>
            </a:pPr>
            <a:r>
              <a:rPr lang="it-IT" sz="2400" b="1" dirty="0">
                <a:solidFill>
                  <a:srgbClr val="002060"/>
                </a:solidFill>
              </a:rPr>
              <a:t>PROSPETTIVA CIRCOLARE</a:t>
            </a:r>
          </a:p>
          <a:p>
            <a:pPr marL="0" indent="0" algn="ctr">
              <a:buNone/>
            </a:pPr>
            <a:endParaRPr lang="it-IT" sz="2400" b="1" dirty="0">
              <a:solidFill>
                <a:srgbClr val="002060"/>
              </a:solidFill>
            </a:endParaRPr>
          </a:p>
          <a:p>
            <a:pPr marL="0" indent="0" algn="ctr">
              <a:buNone/>
            </a:pPr>
            <a:r>
              <a:rPr lang="it-IT" sz="2400" b="1" dirty="0">
                <a:solidFill>
                  <a:srgbClr val="002060"/>
                </a:solidFill>
              </a:rPr>
              <a:t>Il mancato rapporto positivo e regolare dei figli con uno dei due genitori è solitamente il risultato dell’incontro tra:</a:t>
            </a:r>
          </a:p>
          <a:p>
            <a:pPr marL="0" indent="0" algn="ctr">
              <a:buNone/>
            </a:pPr>
            <a:endParaRPr lang="it-IT" sz="2400" dirty="0"/>
          </a:p>
          <a:p>
            <a:pPr marL="0" indent="0" algn="ctr">
              <a:buNone/>
            </a:pPr>
            <a:r>
              <a:rPr lang="it-IT" sz="2400" dirty="0">
                <a:solidFill>
                  <a:srgbClr val="002060"/>
                </a:solidFill>
              </a:rPr>
              <a:t>Un genitore che ha difficoltà </a:t>
            </a:r>
          </a:p>
          <a:p>
            <a:pPr marL="0" indent="0" algn="ctr">
              <a:buNone/>
            </a:pPr>
            <a:r>
              <a:rPr lang="it-IT" sz="2400" dirty="0">
                <a:solidFill>
                  <a:srgbClr val="002060"/>
                </a:solidFill>
              </a:rPr>
              <a:t>a strutturare empatia con i figli</a:t>
            </a:r>
          </a:p>
          <a:p>
            <a:pPr marL="0" indent="0" algn="ctr">
              <a:buNone/>
            </a:pPr>
            <a:endParaRPr lang="it-IT" sz="2400" dirty="0"/>
          </a:p>
          <a:p>
            <a:pPr marL="0" indent="0" algn="ctr">
              <a:buNone/>
            </a:pPr>
            <a:endParaRPr lang="it-IT" sz="2400" dirty="0"/>
          </a:p>
          <a:p>
            <a:pPr marL="0" indent="0" algn="ctr">
              <a:buNone/>
            </a:pPr>
            <a:r>
              <a:rPr lang="it-IT" sz="2400" dirty="0">
                <a:solidFill>
                  <a:srgbClr val="002060"/>
                </a:solidFill>
              </a:rPr>
              <a:t>Un genitore che non riesce a modulare le difficoltà </a:t>
            </a:r>
          </a:p>
          <a:p>
            <a:pPr marL="0" indent="0" algn="ctr">
              <a:buNone/>
            </a:pPr>
            <a:r>
              <a:rPr lang="it-IT" sz="2400" dirty="0">
                <a:solidFill>
                  <a:srgbClr val="002060"/>
                </a:solidFill>
              </a:rPr>
              <a:t>presenti tra i figli e l’altro genitore</a:t>
            </a:r>
          </a:p>
        </p:txBody>
      </p:sp>
      <p:sp>
        <p:nvSpPr>
          <p:cNvPr id="4" name="Segnaposto data 3">
            <a:extLst>
              <a:ext uri="{FF2B5EF4-FFF2-40B4-BE49-F238E27FC236}">
                <a16:creationId xmlns:a16="http://schemas.microsoft.com/office/drawing/2014/main" id="{28CD4076-A6E1-6C66-4FD2-14DFC7AA10DF}"/>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ADF47376-790E-E3B2-3D59-AF2947475E7C}"/>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A11D8746-D4CB-006C-30A0-6597DD007A23}"/>
              </a:ext>
            </a:extLst>
          </p:cNvPr>
          <p:cNvSpPr>
            <a:spLocks noGrp="1"/>
          </p:cNvSpPr>
          <p:nvPr>
            <p:ph type="sldNum" sz="quarter" idx="12"/>
          </p:nvPr>
        </p:nvSpPr>
        <p:spPr/>
        <p:txBody>
          <a:bodyPr/>
          <a:lstStyle/>
          <a:p>
            <a:fld id="{A7DE046A-A4C3-4C93-8C57-C5BE10AB6836}" type="slidenum">
              <a:rPr lang="it-IT" smtClean="0"/>
              <a:t>7</a:t>
            </a:fld>
            <a:endParaRPr lang="it-IT"/>
          </a:p>
        </p:txBody>
      </p:sp>
    </p:spTree>
    <p:extLst>
      <p:ext uri="{BB962C8B-B14F-4D97-AF65-F5344CB8AC3E}">
        <p14:creationId xmlns:p14="http://schemas.microsoft.com/office/powerpoint/2010/main" val="28211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27745B4-AAC0-6E42-8949-213BFAC4DB77}"/>
              </a:ext>
            </a:extLst>
          </p:cNvPr>
          <p:cNvSpPr/>
          <p:nvPr/>
        </p:nvSpPr>
        <p:spPr>
          <a:xfrm>
            <a:off x="5027610" y="5059347"/>
            <a:ext cx="2724727" cy="1167617"/>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con angoli arrotondati 12">
            <a:extLst>
              <a:ext uri="{FF2B5EF4-FFF2-40B4-BE49-F238E27FC236}">
                <a16:creationId xmlns:a16="http://schemas.microsoft.com/office/drawing/2014/main" id="{C9BA1D22-49DE-0D41-D36B-A99E84D08780}"/>
              </a:ext>
            </a:extLst>
          </p:cNvPr>
          <p:cNvSpPr/>
          <p:nvPr/>
        </p:nvSpPr>
        <p:spPr>
          <a:xfrm>
            <a:off x="8599053" y="1815590"/>
            <a:ext cx="2447637" cy="138766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con angoli arrotondati 11">
            <a:extLst>
              <a:ext uri="{FF2B5EF4-FFF2-40B4-BE49-F238E27FC236}">
                <a16:creationId xmlns:a16="http://schemas.microsoft.com/office/drawing/2014/main" id="{E186AFF8-6550-DAAF-73B8-A9BB182BFFB8}"/>
              </a:ext>
            </a:extLst>
          </p:cNvPr>
          <p:cNvSpPr/>
          <p:nvPr/>
        </p:nvSpPr>
        <p:spPr>
          <a:xfrm>
            <a:off x="1819525" y="1899530"/>
            <a:ext cx="2447637" cy="128089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con angoli arrotondati 10">
            <a:extLst>
              <a:ext uri="{FF2B5EF4-FFF2-40B4-BE49-F238E27FC236}">
                <a16:creationId xmlns:a16="http://schemas.microsoft.com/office/drawing/2014/main" id="{8328AF38-F75A-1F46-58E8-72D46779141C}"/>
              </a:ext>
            </a:extLst>
          </p:cNvPr>
          <p:cNvSpPr/>
          <p:nvPr/>
        </p:nvSpPr>
        <p:spPr>
          <a:xfrm>
            <a:off x="5372459" y="3377355"/>
            <a:ext cx="2053503" cy="121482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D1BB7404-9785-853E-879C-49887F766E83}"/>
              </a:ext>
            </a:extLst>
          </p:cNvPr>
          <p:cNvSpPr>
            <a:spLocks noGrp="1"/>
          </p:cNvSpPr>
          <p:nvPr>
            <p:ph type="title"/>
          </p:nvPr>
        </p:nvSpPr>
        <p:spPr/>
        <p:txBody>
          <a:bodyPr/>
          <a:lstStyle/>
          <a:p>
            <a:r>
              <a:rPr lang="it-IT" dirty="0"/>
              <a:t>Patologia della relazione</a:t>
            </a:r>
          </a:p>
        </p:txBody>
      </p:sp>
      <p:sp>
        <p:nvSpPr>
          <p:cNvPr id="4" name="Segnaposto data 3">
            <a:extLst>
              <a:ext uri="{FF2B5EF4-FFF2-40B4-BE49-F238E27FC236}">
                <a16:creationId xmlns:a16="http://schemas.microsoft.com/office/drawing/2014/main" id="{E84A5D19-CFCB-0689-F953-46C7DEDA1DB9}"/>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E534D6E7-3EC0-0FB0-1230-FBCDCBE928D8}"/>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8FE51DBF-3F95-D2A5-393C-D9689E614066}"/>
              </a:ext>
            </a:extLst>
          </p:cNvPr>
          <p:cNvSpPr>
            <a:spLocks noGrp="1"/>
          </p:cNvSpPr>
          <p:nvPr>
            <p:ph type="sldNum" sz="quarter" idx="12"/>
          </p:nvPr>
        </p:nvSpPr>
        <p:spPr/>
        <p:txBody>
          <a:bodyPr/>
          <a:lstStyle/>
          <a:p>
            <a:fld id="{A7DE046A-A4C3-4C93-8C57-C5BE10AB6836}" type="slidenum">
              <a:rPr lang="it-IT" smtClean="0"/>
              <a:t>8</a:t>
            </a:fld>
            <a:endParaRPr lang="it-IT"/>
          </a:p>
        </p:txBody>
      </p:sp>
      <p:sp>
        <p:nvSpPr>
          <p:cNvPr id="7" name="CasellaDiTesto 6">
            <a:extLst>
              <a:ext uri="{FF2B5EF4-FFF2-40B4-BE49-F238E27FC236}">
                <a16:creationId xmlns:a16="http://schemas.microsoft.com/office/drawing/2014/main" id="{BBEF55C0-D796-27A5-ECA8-C34633DC12FD}"/>
              </a:ext>
            </a:extLst>
          </p:cNvPr>
          <p:cNvSpPr txBox="1"/>
          <p:nvPr/>
        </p:nvSpPr>
        <p:spPr>
          <a:xfrm>
            <a:off x="5027610" y="5272344"/>
            <a:ext cx="2743200" cy="646331"/>
          </a:xfrm>
          <a:prstGeom prst="rect">
            <a:avLst/>
          </a:prstGeom>
          <a:noFill/>
        </p:spPr>
        <p:txBody>
          <a:bodyPr wrap="square" rtlCol="0">
            <a:spAutoFit/>
          </a:bodyPr>
          <a:lstStyle/>
          <a:p>
            <a:pPr algn="ctr"/>
            <a:r>
              <a:rPr lang="it-IT" dirty="0"/>
              <a:t>EFFETTI NEGATIVI NEL RAPPORTO CON I FIGLI</a:t>
            </a:r>
          </a:p>
        </p:txBody>
      </p:sp>
      <p:sp>
        <p:nvSpPr>
          <p:cNvPr id="8" name="CasellaDiTesto 7">
            <a:extLst>
              <a:ext uri="{FF2B5EF4-FFF2-40B4-BE49-F238E27FC236}">
                <a16:creationId xmlns:a16="http://schemas.microsoft.com/office/drawing/2014/main" id="{66660DAE-3206-FCFE-2772-1DA7F270073E}"/>
              </a:ext>
            </a:extLst>
          </p:cNvPr>
          <p:cNvSpPr txBox="1"/>
          <p:nvPr/>
        </p:nvSpPr>
        <p:spPr>
          <a:xfrm>
            <a:off x="5609501" y="3556053"/>
            <a:ext cx="1579418" cy="923330"/>
          </a:xfrm>
          <a:prstGeom prst="rect">
            <a:avLst/>
          </a:prstGeom>
          <a:noFill/>
        </p:spPr>
        <p:txBody>
          <a:bodyPr wrap="square" rtlCol="0">
            <a:spAutoFit/>
          </a:bodyPr>
          <a:lstStyle/>
          <a:p>
            <a:pPr algn="ctr"/>
            <a:r>
              <a:rPr lang="it-IT" dirty="0"/>
              <a:t>DIVORZIO NON ELABORATO</a:t>
            </a:r>
          </a:p>
        </p:txBody>
      </p:sp>
      <p:sp>
        <p:nvSpPr>
          <p:cNvPr id="9" name="CasellaDiTesto 8">
            <a:extLst>
              <a:ext uri="{FF2B5EF4-FFF2-40B4-BE49-F238E27FC236}">
                <a16:creationId xmlns:a16="http://schemas.microsoft.com/office/drawing/2014/main" id="{F4A5BDAA-74F2-EC5D-F798-33179982120C}"/>
              </a:ext>
            </a:extLst>
          </p:cNvPr>
          <p:cNvSpPr txBox="1"/>
          <p:nvPr/>
        </p:nvSpPr>
        <p:spPr>
          <a:xfrm>
            <a:off x="8793461" y="1899530"/>
            <a:ext cx="2058823" cy="1200329"/>
          </a:xfrm>
          <a:prstGeom prst="rect">
            <a:avLst/>
          </a:prstGeom>
          <a:noFill/>
        </p:spPr>
        <p:txBody>
          <a:bodyPr wrap="square" rtlCol="0">
            <a:spAutoFit/>
          </a:bodyPr>
          <a:lstStyle/>
          <a:p>
            <a:pPr algn="ctr"/>
            <a:r>
              <a:rPr lang="it-IT" dirty="0"/>
              <a:t>LEGAME DISPERANTE </a:t>
            </a:r>
          </a:p>
          <a:p>
            <a:pPr algn="ctr"/>
            <a:r>
              <a:rPr lang="it-IT" dirty="0"/>
              <a:t>(NE’ CON TE/ NE’ SENZA DI TE)</a:t>
            </a:r>
          </a:p>
        </p:txBody>
      </p:sp>
      <p:sp>
        <p:nvSpPr>
          <p:cNvPr id="10" name="CasellaDiTesto 9">
            <a:extLst>
              <a:ext uri="{FF2B5EF4-FFF2-40B4-BE49-F238E27FC236}">
                <a16:creationId xmlns:a16="http://schemas.microsoft.com/office/drawing/2014/main" id="{ACAD8C07-80F1-612A-A443-0EA239CECF64}"/>
              </a:ext>
            </a:extLst>
          </p:cNvPr>
          <p:cNvSpPr txBox="1"/>
          <p:nvPr/>
        </p:nvSpPr>
        <p:spPr>
          <a:xfrm>
            <a:off x="1973926" y="2097962"/>
            <a:ext cx="2138833" cy="923330"/>
          </a:xfrm>
          <a:prstGeom prst="rect">
            <a:avLst/>
          </a:prstGeom>
          <a:noFill/>
        </p:spPr>
        <p:txBody>
          <a:bodyPr wrap="square" rtlCol="0">
            <a:spAutoFit/>
          </a:bodyPr>
          <a:lstStyle/>
          <a:p>
            <a:pPr algn="ctr"/>
            <a:r>
              <a:rPr lang="it-IT" dirty="0"/>
              <a:t>CARATTERISTICHE DI PERSONALITA’ INDIVIDUALI</a:t>
            </a:r>
          </a:p>
        </p:txBody>
      </p:sp>
      <p:sp>
        <p:nvSpPr>
          <p:cNvPr id="15" name="Freccia in giù 14">
            <a:extLst>
              <a:ext uri="{FF2B5EF4-FFF2-40B4-BE49-F238E27FC236}">
                <a16:creationId xmlns:a16="http://schemas.microsoft.com/office/drawing/2014/main" id="{2C376963-0C8A-9CDB-4A09-2653A1AC646B}"/>
              </a:ext>
            </a:extLst>
          </p:cNvPr>
          <p:cNvSpPr/>
          <p:nvPr/>
        </p:nvSpPr>
        <p:spPr>
          <a:xfrm rot="18280396">
            <a:off x="4454456" y="3126110"/>
            <a:ext cx="64655" cy="1270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in giù 15">
            <a:extLst>
              <a:ext uri="{FF2B5EF4-FFF2-40B4-BE49-F238E27FC236}">
                <a16:creationId xmlns:a16="http://schemas.microsoft.com/office/drawing/2014/main" id="{278C717C-523F-6BAB-B787-E18AF881BEDA}"/>
              </a:ext>
            </a:extLst>
          </p:cNvPr>
          <p:cNvSpPr/>
          <p:nvPr/>
        </p:nvSpPr>
        <p:spPr>
          <a:xfrm>
            <a:off x="6343227" y="4662215"/>
            <a:ext cx="93491" cy="2885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in giù 16">
            <a:extLst>
              <a:ext uri="{FF2B5EF4-FFF2-40B4-BE49-F238E27FC236}">
                <a16:creationId xmlns:a16="http://schemas.microsoft.com/office/drawing/2014/main" id="{5E036CD0-0617-ABF9-D1EE-10C35DCC042E}"/>
              </a:ext>
            </a:extLst>
          </p:cNvPr>
          <p:cNvSpPr/>
          <p:nvPr/>
        </p:nvSpPr>
        <p:spPr>
          <a:xfrm rot="3574148">
            <a:off x="8302595" y="3089918"/>
            <a:ext cx="64655" cy="1270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5727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A47B20-C9E3-2D5F-8544-05C50526FAD2}"/>
              </a:ext>
            </a:extLst>
          </p:cNvPr>
          <p:cNvSpPr>
            <a:spLocks noGrp="1"/>
          </p:cNvSpPr>
          <p:nvPr>
            <p:ph type="title"/>
          </p:nvPr>
        </p:nvSpPr>
        <p:spPr/>
        <p:txBody>
          <a:bodyPr/>
          <a:lstStyle/>
          <a:p>
            <a:r>
              <a:rPr lang="it-IT" dirty="0"/>
              <a:t>Nei panni del minore</a:t>
            </a:r>
          </a:p>
        </p:txBody>
      </p:sp>
      <p:sp>
        <p:nvSpPr>
          <p:cNvPr id="3" name="Segnaposto contenuto 2">
            <a:extLst>
              <a:ext uri="{FF2B5EF4-FFF2-40B4-BE49-F238E27FC236}">
                <a16:creationId xmlns:a16="http://schemas.microsoft.com/office/drawing/2014/main" id="{E30A2761-5EFF-818A-BE3E-6DB59DDA1618}"/>
              </a:ext>
            </a:extLst>
          </p:cNvPr>
          <p:cNvSpPr>
            <a:spLocks noGrp="1"/>
          </p:cNvSpPr>
          <p:nvPr>
            <p:ph idx="1"/>
          </p:nvPr>
        </p:nvSpPr>
        <p:spPr>
          <a:xfrm>
            <a:off x="2389187" y="1838325"/>
            <a:ext cx="8915400" cy="3777622"/>
          </a:xfrm>
        </p:spPr>
        <p:txBody>
          <a:bodyPr/>
          <a:lstStyle/>
          <a:p>
            <a:r>
              <a:rPr lang="it-IT" sz="2400" dirty="0"/>
              <a:t>Ruolo nel conflitto</a:t>
            </a:r>
          </a:p>
          <a:p>
            <a:r>
              <a:rPr lang="it-IT" sz="2400" dirty="0"/>
              <a:t>Conflitti di lealtà</a:t>
            </a:r>
          </a:p>
          <a:p>
            <a:r>
              <a:rPr lang="it-IT" sz="2400" dirty="0"/>
              <a:t>Fratria</a:t>
            </a:r>
          </a:p>
          <a:p>
            <a:endParaRPr lang="it-IT" dirty="0"/>
          </a:p>
        </p:txBody>
      </p:sp>
      <p:sp>
        <p:nvSpPr>
          <p:cNvPr id="4" name="Segnaposto data 3">
            <a:extLst>
              <a:ext uri="{FF2B5EF4-FFF2-40B4-BE49-F238E27FC236}">
                <a16:creationId xmlns:a16="http://schemas.microsoft.com/office/drawing/2014/main" id="{3826CCB4-B9DD-6CC4-74A3-02D29B2EC62A}"/>
              </a:ext>
            </a:extLst>
          </p:cNvPr>
          <p:cNvSpPr>
            <a:spLocks noGrp="1"/>
          </p:cNvSpPr>
          <p:nvPr>
            <p:ph type="dt" sz="half" idx="10"/>
          </p:nvPr>
        </p:nvSpPr>
        <p:spPr/>
        <p:txBody>
          <a:bodyPr/>
          <a:lstStyle/>
          <a:p>
            <a:fld id="{F7DF6811-131E-40EE-937E-8EED9C231F28}" type="datetime1">
              <a:rPr lang="it-IT" smtClean="0"/>
              <a:t>18/06/2022</a:t>
            </a:fld>
            <a:endParaRPr lang="it-IT"/>
          </a:p>
        </p:txBody>
      </p:sp>
      <p:sp>
        <p:nvSpPr>
          <p:cNvPr id="5" name="Segnaposto piè di pagina 4">
            <a:extLst>
              <a:ext uri="{FF2B5EF4-FFF2-40B4-BE49-F238E27FC236}">
                <a16:creationId xmlns:a16="http://schemas.microsoft.com/office/drawing/2014/main" id="{8BA2BE87-1EAF-F60C-93FF-1DF98062BBBF}"/>
              </a:ext>
            </a:extLst>
          </p:cNvPr>
          <p:cNvSpPr>
            <a:spLocks noGrp="1"/>
          </p:cNvSpPr>
          <p:nvPr>
            <p:ph type="ftr" sz="quarter" idx="11"/>
          </p:nvPr>
        </p:nvSpPr>
        <p:spPr/>
        <p:txBody>
          <a:bodyPr/>
          <a:lstStyle/>
          <a:p>
            <a:r>
              <a:rPr lang="it-IT"/>
              <a:t>La Tutela del minore Dott.ssa Claudia Tosello</a:t>
            </a:r>
          </a:p>
        </p:txBody>
      </p:sp>
      <p:sp>
        <p:nvSpPr>
          <p:cNvPr id="6" name="Segnaposto numero diapositiva 5">
            <a:extLst>
              <a:ext uri="{FF2B5EF4-FFF2-40B4-BE49-F238E27FC236}">
                <a16:creationId xmlns:a16="http://schemas.microsoft.com/office/drawing/2014/main" id="{96D7ADD5-25E5-2E52-924D-D3427AB39294}"/>
              </a:ext>
            </a:extLst>
          </p:cNvPr>
          <p:cNvSpPr>
            <a:spLocks noGrp="1"/>
          </p:cNvSpPr>
          <p:nvPr>
            <p:ph type="sldNum" sz="quarter" idx="12"/>
          </p:nvPr>
        </p:nvSpPr>
        <p:spPr/>
        <p:txBody>
          <a:bodyPr/>
          <a:lstStyle/>
          <a:p>
            <a:fld id="{A7DE046A-A4C3-4C93-8C57-C5BE10AB6836}" type="slidenum">
              <a:rPr lang="it-IT" smtClean="0"/>
              <a:t>9</a:t>
            </a:fld>
            <a:endParaRPr lang="it-IT"/>
          </a:p>
        </p:txBody>
      </p:sp>
      <p:pic>
        <p:nvPicPr>
          <p:cNvPr id="8" name="Immagine 7" descr="Immagine che contiene testo, clipart&#10;&#10;Descrizione generata automaticamente">
            <a:extLst>
              <a:ext uri="{FF2B5EF4-FFF2-40B4-BE49-F238E27FC236}">
                <a16:creationId xmlns:a16="http://schemas.microsoft.com/office/drawing/2014/main" id="{EE4D78DA-ADC1-6A6D-2504-09E727DF2C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4906" y="3510098"/>
            <a:ext cx="5299706" cy="2649853"/>
          </a:xfrm>
          <a:prstGeom prst="rect">
            <a:avLst/>
          </a:prstGeom>
        </p:spPr>
      </p:pic>
    </p:spTree>
    <p:extLst>
      <p:ext uri="{BB962C8B-B14F-4D97-AF65-F5344CB8AC3E}">
        <p14:creationId xmlns:p14="http://schemas.microsoft.com/office/powerpoint/2010/main" val="3855085053"/>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3110</TotalTime>
  <Words>877</Words>
  <Application>Microsoft Office PowerPoint</Application>
  <PresentationFormat>Widescreen</PresentationFormat>
  <Paragraphs>138</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Century Gothic</vt:lpstr>
      <vt:lpstr>Wingdings 3</vt:lpstr>
      <vt:lpstr>Filo</vt:lpstr>
      <vt:lpstr>La tutela del minore nell’ordinamento interno e sovranazionale</vt:lpstr>
      <vt:lpstr>Cosa significa tutelare il minore nei contesti di separazione/divorzio?</vt:lpstr>
      <vt:lpstr>ABBIAMO UN PROBLEMA..</vt:lpstr>
      <vt:lpstr>PER IL BENE DEL BAMBINO….</vt:lpstr>
      <vt:lpstr>ALIENAZIONE PARENTALE?</vt:lpstr>
      <vt:lpstr>Presentazione standard di PowerPoint</vt:lpstr>
      <vt:lpstr>Presentazione standard di PowerPoint</vt:lpstr>
      <vt:lpstr>Patologia della relazione</vt:lpstr>
      <vt:lpstr>Nei panni del minore</vt:lpstr>
      <vt:lpstr>Ruolo degli avvocati nel conflitto</vt:lpstr>
      <vt:lpstr>Psicologo vs avvocato ruoli e punti di osservazione diversi</vt:lpstr>
      <vt:lpstr>Cosa si può fare? </vt:lpstr>
      <vt:lpstr>L’importanza della rete intorno alla famiglia in difficoltà</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tutela del minore nell’ordinamento interno e sovranazionale</dc:title>
  <dc:creator>Claudia</dc:creator>
  <cp:lastModifiedBy>Claudia</cp:lastModifiedBy>
  <cp:revision>5</cp:revision>
  <dcterms:created xsi:type="dcterms:W3CDTF">2022-06-12T13:40:06Z</dcterms:created>
  <dcterms:modified xsi:type="dcterms:W3CDTF">2022-06-18T09:56:57Z</dcterms:modified>
</cp:coreProperties>
</file>