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83"/>
  </p:notesMasterIdLst>
  <p:handoutMasterIdLst>
    <p:handoutMasterId r:id="rId84"/>
  </p:handoutMasterIdLst>
  <p:sldIdLst>
    <p:sldId id="310" r:id="rId5"/>
    <p:sldId id="309" r:id="rId6"/>
    <p:sldId id="354" r:id="rId7"/>
    <p:sldId id="382" r:id="rId8"/>
    <p:sldId id="383" r:id="rId9"/>
    <p:sldId id="384" r:id="rId10"/>
    <p:sldId id="385" r:id="rId11"/>
    <p:sldId id="315" r:id="rId12"/>
    <p:sldId id="314" r:id="rId13"/>
    <p:sldId id="372" r:id="rId14"/>
    <p:sldId id="322" r:id="rId15"/>
    <p:sldId id="320" r:id="rId16"/>
    <p:sldId id="321" r:id="rId17"/>
    <p:sldId id="323" r:id="rId18"/>
    <p:sldId id="325" r:id="rId19"/>
    <p:sldId id="316" r:id="rId20"/>
    <p:sldId id="317" r:id="rId21"/>
    <p:sldId id="337" r:id="rId22"/>
    <p:sldId id="327" r:id="rId23"/>
    <p:sldId id="326" r:id="rId24"/>
    <p:sldId id="329" r:id="rId25"/>
    <p:sldId id="328" r:id="rId26"/>
    <p:sldId id="318" r:id="rId27"/>
    <p:sldId id="324" r:id="rId28"/>
    <p:sldId id="330" r:id="rId29"/>
    <p:sldId id="331" r:id="rId30"/>
    <p:sldId id="319" r:id="rId31"/>
    <p:sldId id="332" r:id="rId32"/>
    <p:sldId id="334" r:id="rId33"/>
    <p:sldId id="335" r:id="rId34"/>
    <p:sldId id="336" r:id="rId35"/>
    <p:sldId id="338" r:id="rId36"/>
    <p:sldId id="339" r:id="rId37"/>
    <p:sldId id="340" r:id="rId38"/>
    <p:sldId id="341" r:id="rId39"/>
    <p:sldId id="343" r:id="rId40"/>
    <p:sldId id="342" r:id="rId41"/>
    <p:sldId id="344" r:id="rId42"/>
    <p:sldId id="377" r:id="rId43"/>
    <p:sldId id="374" r:id="rId44"/>
    <p:sldId id="345" r:id="rId45"/>
    <p:sldId id="378" r:id="rId46"/>
    <p:sldId id="346" r:id="rId47"/>
    <p:sldId id="347" r:id="rId48"/>
    <p:sldId id="348" r:id="rId49"/>
    <p:sldId id="349" r:id="rId50"/>
    <p:sldId id="350" r:id="rId51"/>
    <p:sldId id="351" r:id="rId52"/>
    <p:sldId id="373" r:id="rId53"/>
    <p:sldId id="353" r:id="rId54"/>
    <p:sldId id="371" r:id="rId55"/>
    <p:sldId id="352" r:id="rId56"/>
    <p:sldId id="311" r:id="rId57"/>
    <p:sldId id="305" r:id="rId58"/>
    <p:sldId id="355" r:id="rId59"/>
    <p:sldId id="360" r:id="rId60"/>
    <p:sldId id="358" r:id="rId61"/>
    <p:sldId id="359" r:id="rId62"/>
    <p:sldId id="357" r:id="rId63"/>
    <p:sldId id="364" r:id="rId64"/>
    <p:sldId id="375" r:id="rId65"/>
    <p:sldId id="369" r:id="rId66"/>
    <p:sldId id="361" r:id="rId67"/>
    <p:sldId id="370" r:id="rId68"/>
    <p:sldId id="366" r:id="rId69"/>
    <p:sldId id="365" r:id="rId70"/>
    <p:sldId id="363" r:id="rId71"/>
    <p:sldId id="362" r:id="rId72"/>
    <p:sldId id="367" r:id="rId73"/>
    <p:sldId id="368" r:id="rId74"/>
    <p:sldId id="376" r:id="rId75"/>
    <p:sldId id="379" r:id="rId76"/>
    <p:sldId id="380" r:id="rId77"/>
    <p:sldId id="381" r:id="rId78"/>
    <p:sldId id="387" r:id="rId79"/>
    <p:sldId id="386" r:id="rId80"/>
    <p:sldId id="388" r:id="rId81"/>
    <p:sldId id="298" r:id="rId82"/>
  </p:sldIdLst>
  <p:sldSz cx="12192000" cy="6858000"/>
  <p:notesSz cx="6858000" cy="9144000"/>
  <p:defaultTextStyle>
    <a:defPPr rtl="0">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FBD9"/>
    <a:srgbClr val="F5FAE8"/>
    <a:srgbClr val="47697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0" autoAdjust="0"/>
    <p:restoredTop sz="0" autoAdjust="0"/>
  </p:normalViewPr>
  <p:slideViewPr>
    <p:cSldViewPr snapToGrid="0">
      <p:cViewPr varScale="1">
        <p:scale>
          <a:sx n="76" d="100"/>
          <a:sy n="76" d="100"/>
        </p:scale>
        <p:origin x="1098"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82" d="100"/>
          <a:sy n="82"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handoutMaster" Target="handoutMasters/handoutMaster1.xml"/><Relationship Id="rId89"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it-IT" sz="1200"/>
            </a:lvl1pPr>
          </a:lstStyle>
          <a:p>
            <a:pPr rtl="0"/>
            <a:endParaRPr lang="it-IT" dirty="0"/>
          </a:p>
        </p:txBody>
      </p:sp>
      <p:sp>
        <p:nvSpPr>
          <p:cNvPr id="3" name="Segnaposto data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it-IT" sz="1200"/>
            </a:lvl1pPr>
          </a:lstStyle>
          <a:p>
            <a:pPr rtl="0"/>
            <a:fld id="{67E5D312-C169-41F1-8E0D-4173F5FE31CF}" type="datetime1">
              <a:rPr lang="it-IT" smtClean="0"/>
              <a:t>10/11/2024</a:t>
            </a:fld>
            <a:endParaRPr lang="it-IT" dirty="0"/>
          </a:p>
        </p:txBody>
      </p:sp>
      <p:sp>
        <p:nvSpPr>
          <p:cNvPr id="4" name="Segnaposto piè di pagina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it-IT" sz="1200"/>
            </a:lvl1pPr>
          </a:lstStyle>
          <a:p>
            <a:pPr rtl="0"/>
            <a:endParaRPr lang="it-IT" dirty="0"/>
          </a:p>
        </p:txBody>
      </p:sp>
      <p:sp>
        <p:nvSpPr>
          <p:cNvPr id="5" name="Segnaposto numero diapositiva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it-IT" sz="1200"/>
            </a:lvl1pPr>
          </a:lstStyle>
          <a:p>
            <a:pPr rtl="0"/>
            <a:fld id="{DD56CFAD-C154-4C9C-AD01-665A5055065E}" type="slidenum">
              <a:rPr lang="it-IT" smtClean="0"/>
              <a:t>‹N›</a:t>
            </a:fld>
            <a:endParaRPr lang="it-IT"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it-IT"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it-IT" sz="1200"/>
            </a:lvl1pPr>
          </a:lstStyle>
          <a:p>
            <a:fld id="{A174AE64-BF83-4F3F-AC93-80CEA62E363E}" type="datetime1">
              <a:rPr lang="it-IT" smtClean="0"/>
              <a:pPr/>
              <a:t>10/11/2024</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it-IT"/>
            </a:defPP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it-IT"/>
            </a:def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it-IT"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it-IT" sz="1200"/>
            </a:lvl1pPr>
          </a:lstStyle>
          <a:p>
            <a:pPr rtl="0"/>
            <a:fld id="{F5B62BC0-7DC4-4569-951D-2BB9475345C6}" type="slidenum">
              <a:rPr lang="it-IT" noProof="0" smtClean="0"/>
              <a:t>‹N›</a:t>
            </a:fld>
            <a:endParaRPr lang="it-IT" noProof="0"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lang="it-IT" sz="1200" kern="1200">
        <a:solidFill>
          <a:schemeClr val="tx1"/>
        </a:solidFill>
        <a:latin typeface="+mn-lt"/>
        <a:ea typeface="+mn-ea"/>
        <a:cs typeface="+mn-cs"/>
      </a:defRPr>
    </a:lvl1pPr>
    <a:lvl2pPr marL="457200" algn="l" defTabSz="914400" rtl="0" eaLnBrk="1" latinLnBrk="0" hangingPunct="1">
      <a:defRPr lang="it-IT" sz="1200" kern="1200">
        <a:solidFill>
          <a:schemeClr val="tx1"/>
        </a:solidFill>
        <a:latin typeface="+mn-lt"/>
        <a:ea typeface="+mn-ea"/>
        <a:cs typeface="+mn-cs"/>
      </a:defRPr>
    </a:lvl2pPr>
    <a:lvl3pPr marL="914400" algn="l" defTabSz="914400" rtl="0" eaLnBrk="1" latinLnBrk="0" hangingPunct="1">
      <a:defRPr lang="it-IT" sz="1200" kern="1200">
        <a:solidFill>
          <a:schemeClr val="tx1"/>
        </a:solidFill>
        <a:latin typeface="+mn-lt"/>
        <a:ea typeface="+mn-ea"/>
        <a:cs typeface="+mn-cs"/>
      </a:defRPr>
    </a:lvl3pPr>
    <a:lvl4pPr marL="1371600" algn="l" defTabSz="914400" rtl="0" eaLnBrk="1" latinLnBrk="0" hangingPunct="1">
      <a:defRPr lang="it-IT" sz="1200" kern="1200">
        <a:solidFill>
          <a:schemeClr val="tx1"/>
        </a:solidFill>
        <a:latin typeface="+mn-lt"/>
        <a:ea typeface="+mn-ea"/>
        <a:cs typeface="+mn-cs"/>
      </a:defRPr>
    </a:lvl4pPr>
    <a:lvl5pPr marL="1828800" algn="l" defTabSz="914400" rtl="0" eaLnBrk="1" latinLnBrk="0" hangingPunct="1">
      <a:defRPr lang="it-IT" sz="1200" kern="1200">
        <a:solidFill>
          <a:schemeClr val="tx1"/>
        </a:solidFill>
        <a:latin typeface="+mn-lt"/>
        <a:ea typeface="+mn-ea"/>
        <a:cs typeface="+mn-cs"/>
      </a:defRPr>
    </a:lvl5pPr>
    <a:lvl6pPr marL="2286000" algn="l" defTabSz="914400" rtl="0" eaLnBrk="1" latinLnBrk="0" hangingPunct="1">
      <a:defRPr lang="it-IT" sz="1200" kern="1200">
        <a:solidFill>
          <a:schemeClr val="tx1"/>
        </a:solidFill>
        <a:latin typeface="+mn-lt"/>
        <a:ea typeface="+mn-ea"/>
        <a:cs typeface="+mn-cs"/>
      </a:defRPr>
    </a:lvl6pPr>
    <a:lvl7pPr marL="2743200" algn="l" defTabSz="914400" rtl="0" eaLnBrk="1" latinLnBrk="0" hangingPunct="1">
      <a:defRPr lang="it-IT" sz="1200" kern="1200">
        <a:solidFill>
          <a:schemeClr val="tx1"/>
        </a:solidFill>
        <a:latin typeface="+mn-lt"/>
        <a:ea typeface="+mn-ea"/>
        <a:cs typeface="+mn-cs"/>
      </a:defRPr>
    </a:lvl7pPr>
    <a:lvl8pPr marL="3200400" algn="l" defTabSz="914400" rtl="0" eaLnBrk="1" latinLnBrk="0" hangingPunct="1">
      <a:defRPr lang="it-IT" sz="1200" kern="1200">
        <a:solidFill>
          <a:schemeClr val="tx1"/>
        </a:solidFill>
        <a:latin typeface="+mn-lt"/>
        <a:ea typeface="+mn-ea"/>
        <a:cs typeface="+mn-cs"/>
      </a:defRPr>
    </a:lvl8pPr>
    <a:lvl9pPr marL="3657600" algn="l" defTabSz="914400" rtl="0" eaLnBrk="1" latinLnBrk="0" hangingPunct="1">
      <a:defRPr lang="it-IT"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a:t>
            </a:fld>
            <a:endParaRPr lang="it-IT" noProof="0" dirty="0"/>
          </a:p>
        </p:txBody>
      </p:sp>
    </p:spTree>
    <p:extLst>
      <p:ext uri="{BB962C8B-B14F-4D97-AF65-F5344CB8AC3E}">
        <p14:creationId xmlns:p14="http://schemas.microsoft.com/office/powerpoint/2010/main" val="3937367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a:t>
            </a:fld>
            <a:endParaRPr lang="it-IT" noProof="0" dirty="0"/>
          </a:p>
        </p:txBody>
      </p:sp>
    </p:spTree>
    <p:extLst>
      <p:ext uri="{BB962C8B-B14F-4D97-AF65-F5344CB8AC3E}">
        <p14:creationId xmlns:p14="http://schemas.microsoft.com/office/powerpoint/2010/main" val="3261193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a:t>
            </a:fld>
            <a:endParaRPr lang="it-IT" noProof="0" dirty="0"/>
          </a:p>
        </p:txBody>
      </p:sp>
    </p:spTree>
    <p:extLst>
      <p:ext uri="{BB962C8B-B14F-4D97-AF65-F5344CB8AC3E}">
        <p14:creationId xmlns:p14="http://schemas.microsoft.com/office/powerpoint/2010/main" val="743056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a:t>
            </a:fld>
            <a:endParaRPr lang="it-IT" noProof="0" dirty="0"/>
          </a:p>
        </p:txBody>
      </p:sp>
    </p:spTree>
    <p:extLst>
      <p:ext uri="{BB962C8B-B14F-4D97-AF65-F5344CB8AC3E}">
        <p14:creationId xmlns:p14="http://schemas.microsoft.com/office/powerpoint/2010/main" val="4081888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a:t>
            </a:fld>
            <a:endParaRPr lang="it-IT" noProof="0" dirty="0"/>
          </a:p>
        </p:txBody>
      </p:sp>
    </p:spTree>
    <p:extLst>
      <p:ext uri="{BB962C8B-B14F-4D97-AF65-F5344CB8AC3E}">
        <p14:creationId xmlns:p14="http://schemas.microsoft.com/office/powerpoint/2010/main" val="3644396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a:t>
            </a:fld>
            <a:endParaRPr lang="it-IT" noProof="0" dirty="0"/>
          </a:p>
        </p:txBody>
      </p:sp>
    </p:spTree>
    <p:extLst>
      <p:ext uri="{BB962C8B-B14F-4D97-AF65-F5344CB8AC3E}">
        <p14:creationId xmlns:p14="http://schemas.microsoft.com/office/powerpoint/2010/main" val="322676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a:t>
            </a:fld>
            <a:endParaRPr lang="it-IT" noProof="0" dirty="0"/>
          </a:p>
        </p:txBody>
      </p:sp>
    </p:spTree>
    <p:extLst>
      <p:ext uri="{BB962C8B-B14F-4D97-AF65-F5344CB8AC3E}">
        <p14:creationId xmlns:p14="http://schemas.microsoft.com/office/powerpoint/2010/main" val="231609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8</a:t>
            </a:fld>
            <a:endParaRPr lang="it-IT" noProof="0" dirty="0"/>
          </a:p>
        </p:txBody>
      </p:sp>
    </p:spTree>
    <p:extLst>
      <p:ext uri="{BB962C8B-B14F-4D97-AF65-F5344CB8AC3E}">
        <p14:creationId xmlns:p14="http://schemas.microsoft.com/office/powerpoint/2010/main" val="1616589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9</a:t>
            </a:fld>
            <a:endParaRPr lang="it-IT" noProof="0" dirty="0"/>
          </a:p>
        </p:txBody>
      </p:sp>
    </p:spTree>
    <p:extLst>
      <p:ext uri="{BB962C8B-B14F-4D97-AF65-F5344CB8AC3E}">
        <p14:creationId xmlns:p14="http://schemas.microsoft.com/office/powerpoint/2010/main" val="1176514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10</a:t>
            </a:fld>
            <a:endParaRPr lang="it-IT" noProof="0" dirty="0"/>
          </a:p>
        </p:txBody>
      </p:sp>
    </p:spTree>
    <p:extLst>
      <p:ext uri="{BB962C8B-B14F-4D97-AF65-F5344CB8AC3E}">
        <p14:creationId xmlns:p14="http://schemas.microsoft.com/office/powerpoint/2010/main" val="822590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11</a:t>
            </a:fld>
            <a:endParaRPr lang="it-IT" noProof="0" dirty="0"/>
          </a:p>
        </p:txBody>
      </p:sp>
    </p:spTree>
    <p:extLst>
      <p:ext uri="{BB962C8B-B14F-4D97-AF65-F5344CB8AC3E}">
        <p14:creationId xmlns:p14="http://schemas.microsoft.com/office/powerpoint/2010/main" val="2994014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12</a:t>
            </a:fld>
            <a:endParaRPr lang="it-IT" noProof="0" dirty="0"/>
          </a:p>
        </p:txBody>
      </p:sp>
    </p:spTree>
    <p:extLst>
      <p:ext uri="{BB962C8B-B14F-4D97-AF65-F5344CB8AC3E}">
        <p14:creationId xmlns:p14="http://schemas.microsoft.com/office/powerpoint/2010/main" val="2995770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13</a:t>
            </a:fld>
            <a:endParaRPr lang="it-IT" noProof="0" dirty="0"/>
          </a:p>
        </p:txBody>
      </p:sp>
    </p:spTree>
    <p:extLst>
      <p:ext uri="{BB962C8B-B14F-4D97-AF65-F5344CB8AC3E}">
        <p14:creationId xmlns:p14="http://schemas.microsoft.com/office/powerpoint/2010/main" val="4146104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14</a:t>
            </a:fld>
            <a:endParaRPr lang="it-IT" noProof="0" dirty="0"/>
          </a:p>
        </p:txBody>
      </p:sp>
    </p:spTree>
    <p:extLst>
      <p:ext uri="{BB962C8B-B14F-4D97-AF65-F5344CB8AC3E}">
        <p14:creationId xmlns:p14="http://schemas.microsoft.com/office/powerpoint/2010/main" val="1716956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15</a:t>
            </a:fld>
            <a:endParaRPr lang="it-IT" noProof="0" dirty="0"/>
          </a:p>
        </p:txBody>
      </p:sp>
    </p:spTree>
    <p:extLst>
      <p:ext uri="{BB962C8B-B14F-4D97-AF65-F5344CB8AC3E}">
        <p14:creationId xmlns:p14="http://schemas.microsoft.com/office/powerpoint/2010/main" val="137034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16</a:t>
            </a:fld>
            <a:endParaRPr lang="it-IT" noProof="0" dirty="0"/>
          </a:p>
        </p:txBody>
      </p:sp>
    </p:spTree>
    <p:extLst>
      <p:ext uri="{BB962C8B-B14F-4D97-AF65-F5344CB8AC3E}">
        <p14:creationId xmlns:p14="http://schemas.microsoft.com/office/powerpoint/2010/main" val="2865161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17</a:t>
            </a:fld>
            <a:endParaRPr lang="it-IT" noProof="0" dirty="0"/>
          </a:p>
        </p:txBody>
      </p:sp>
    </p:spTree>
    <p:extLst>
      <p:ext uri="{BB962C8B-B14F-4D97-AF65-F5344CB8AC3E}">
        <p14:creationId xmlns:p14="http://schemas.microsoft.com/office/powerpoint/2010/main" val="2405083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18</a:t>
            </a:fld>
            <a:endParaRPr lang="it-IT" noProof="0" dirty="0"/>
          </a:p>
        </p:txBody>
      </p:sp>
    </p:spTree>
    <p:extLst>
      <p:ext uri="{BB962C8B-B14F-4D97-AF65-F5344CB8AC3E}">
        <p14:creationId xmlns:p14="http://schemas.microsoft.com/office/powerpoint/2010/main" val="2784627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19</a:t>
            </a:fld>
            <a:endParaRPr lang="it-IT" noProof="0" dirty="0"/>
          </a:p>
        </p:txBody>
      </p:sp>
    </p:spTree>
    <p:extLst>
      <p:ext uri="{BB962C8B-B14F-4D97-AF65-F5344CB8AC3E}">
        <p14:creationId xmlns:p14="http://schemas.microsoft.com/office/powerpoint/2010/main" val="4017678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20</a:t>
            </a:fld>
            <a:endParaRPr lang="it-IT" noProof="0" dirty="0"/>
          </a:p>
        </p:txBody>
      </p:sp>
    </p:spTree>
    <p:extLst>
      <p:ext uri="{BB962C8B-B14F-4D97-AF65-F5344CB8AC3E}">
        <p14:creationId xmlns:p14="http://schemas.microsoft.com/office/powerpoint/2010/main" val="2769674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21</a:t>
            </a:fld>
            <a:endParaRPr lang="it-IT" noProof="0" dirty="0"/>
          </a:p>
        </p:txBody>
      </p:sp>
    </p:spTree>
    <p:extLst>
      <p:ext uri="{BB962C8B-B14F-4D97-AF65-F5344CB8AC3E}">
        <p14:creationId xmlns:p14="http://schemas.microsoft.com/office/powerpoint/2010/main" val="4090422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22</a:t>
            </a:fld>
            <a:endParaRPr lang="it-IT" noProof="0" dirty="0"/>
          </a:p>
        </p:txBody>
      </p:sp>
    </p:spTree>
    <p:extLst>
      <p:ext uri="{BB962C8B-B14F-4D97-AF65-F5344CB8AC3E}">
        <p14:creationId xmlns:p14="http://schemas.microsoft.com/office/powerpoint/2010/main" val="2571682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23</a:t>
            </a:fld>
            <a:endParaRPr lang="it-IT" noProof="0" dirty="0"/>
          </a:p>
        </p:txBody>
      </p:sp>
    </p:spTree>
    <p:extLst>
      <p:ext uri="{BB962C8B-B14F-4D97-AF65-F5344CB8AC3E}">
        <p14:creationId xmlns:p14="http://schemas.microsoft.com/office/powerpoint/2010/main" val="1683928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24</a:t>
            </a:fld>
            <a:endParaRPr lang="it-IT" noProof="0" dirty="0"/>
          </a:p>
        </p:txBody>
      </p:sp>
    </p:spTree>
    <p:extLst>
      <p:ext uri="{BB962C8B-B14F-4D97-AF65-F5344CB8AC3E}">
        <p14:creationId xmlns:p14="http://schemas.microsoft.com/office/powerpoint/2010/main" val="2963038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25</a:t>
            </a:fld>
            <a:endParaRPr lang="it-IT" noProof="0" dirty="0"/>
          </a:p>
        </p:txBody>
      </p:sp>
    </p:spTree>
    <p:extLst>
      <p:ext uri="{BB962C8B-B14F-4D97-AF65-F5344CB8AC3E}">
        <p14:creationId xmlns:p14="http://schemas.microsoft.com/office/powerpoint/2010/main" val="330999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26</a:t>
            </a:fld>
            <a:endParaRPr lang="it-IT" noProof="0" dirty="0"/>
          </a:p>
        </p:txBody>
      </p:sp>
    </p:spTree>
    <p:extLst>
      <p:ext uri="{BB962C8B-B14F-4D97-AF65-F5344CB8AC3E}">
        <p14:creationId xmlns:p14="http://schemas.microsoft.com/office/powerpoint/2010/main" val="3933426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27</a:t>
            </a:fld>
            <a:endParaRPr lang="it-IT" noProof="0" dirty="0"/>
          </a:p>
        </p:txBody>
      </p:sp>
    </p:spTree>
    <p:extLst>
      <p:ext uri="{BB962C8B-B14F-4D97-AF65-F5344CB8AC3E}">
        <p14:creationId xmlns:p14="http://schemas.microsoft.com/office/powerpoint/2010/main" val="1982831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28</a:t>
            </a:fld>
            <a:endParaRPr lang="it-IT" noProof="0" dirty="0"/>
          </a:p>
        </p:txBody>
      </p:sp>
    </p:spTree>
    <p:extLst>
      <p:ext uri="{BB962C8B-B14F-4D97-AF65-F5344CB8AC3E}">
        <p14:creationId xmlns:p14="http://schemas.microsoft.com/office/powerpoint/2010/main" val="32254384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29</a:t>
            </a:fld>
            <a:endParaRPr lang="it-IT" noProof="0" dirty="0"/>
          </a:p>
        </p:txBody>
      </p:sp>
    </p:spTree>
    <p:extLst>
      <p:ext uri="{BB962C8B-B14F-4D97-AF65-F5344CB8AC3E}">
        <p14:creationId xmlns:p14="http://schemas.microsoft.com/office/powerpoint/2010/main" val="4099615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30</a:t>
            </a:fld>
            <a:endParaRPr lang="it-IT" noProof="0" dirty="0"/>
          </a:p>
        </p:txBody>
      </p:sp>
    </p:spTree>
    <p:extLst>
      <p:ext uri="{BB962C8B-B14F-4D97-AF65-F5344CB8AC3E}">
        <p14:creationId xmlns:p14="http://schemas.microsoft.com/office/powerpoint/2010/main" val="1034707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31</a:t>
            </a:fld>
            <a:endParaRPr lang="it-IT" noProof="0" dirty="0"/>
          </a:p>
        </p:txBody>
      </p:sp>
    </p:spTree>
    <p:extLst>
      <p:ext uri="{BB962C8B-B14F-4D97-AF65-F5344CB8AC3E}">
        <p14:creationId xmlns:p14="http://schemas.microsoft.com/office/powerpoint/2010/main" val="537385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32</a:t>
            </a:fld>
            <a:endParaRPr lang="it-IT" noProof="0" dirty="0"/>
          </a:p>
        </p:txBody>
      </p:sp>
    </p:spTree>
    <p:extLst>
      <p:ext uri="{BB962C8B-B14F-4D97-AF65-F5344CB8AC3E}">
        <p14:creationId xmlns:p14="http://schemas.microsoft.com/office/powerpoint/2010/main" val="180924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33</a:t>
            </a:fld>
            <a:endParaRPr lang="it-IT" noProof="0" dirty="0"/>
          </a:p>
        </p:txBody>
      </p:sp>
    </p:spTree>
    <p:extLst>
      <p:ext uri="{BB962C8B-B14F-4D97-AF65-F5344CB8AC3E}">
        <p14:creationId xmlns:p14="http://schemas.microsoft.com/office/powerpoint/2010/main" val="9225372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34</a:t>
            </a:fld>
            <a:endParaRPr lang="it-IT" noProof="0" dirty="0"/>
          </a:p>
        </p:txBody>
      </p:sp>
    </p:spTree>
    <p:extLst>
      <p:ext uri="{BB962C8B-B14F-4D97-AF65-F5344CB8AC3E}">
        <p14:creationId xmlns:p14="http://schemas.microsoft.com/office/powerpoint/2010/main" val="30169172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35</a:t>
            </a:fld>
            <a:endParaRPr lang="it-IT" noProof="0" dirty="0"/>
          </a:p>
        </p:txBody>
      </p:sp>
    </p:spTree>
    <p:extLst>
      <p:ext uri="{BB962C8B-B14F-4D97-AF65-F5344CB8AC3E}">
        <p14:creationId xmlns:p14="http://schemas.microsoft.com/office/powerpoint/2010/main" val="6536723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36</a:t>
            </a:fld>
            <a:endParaRPr lang="it-IT" noProof="0" dirty="0"/>
          </a:p>
        </p:txBody>
      </p:sp>
    </p:spTree>
    <p:extLst>
      <p:ext uri="{BB962C8B-B14F-4D97-AF65-F5344CB8AC3E}">
        <p14:creationId xmlns:p14="http://schemas.microsoft.com/office/powerpoint/2010/main" val="14718208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37</a:t>
            </a:fld>
            <a:endParaRPr lang="it-IT" noProof="0" dirty="0"/>
          </a:p>
        </p:txBody>
      </p:sp>
    </p:spTree>
    <p:extLst>
      <p:ext uri="{BB962C8B-B14F-4D97-AF65-F5344CB8AC3E}">
        <p14:creationId xmlns:p14="http://schemas.microsoft.com/office/powerpoint/2010/main" val="30860949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38</a:t>
            </a:fld>
            <a:endParaRPr lang="it-IT" noProof="0" dirty="0"/>
          </a:p>
        </p:txBody>
      </p:sp>
    </p:spTree>
    <p:extLst>
      <p:ext uri="{BB962C8B-B14F-4D97-AF65-F5344CB8AC3E}">
        <p14:creationId xmlns:p14="http://schemas.microsoft.com/office/powerpoint/2010/main" val="11428429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39</a:t>
            </a:fld>
            <a:endParaRPr lang="it-IT" noProof="0" dirty="0"/>
          </a:p>
        </p:txBody>
      </p:sp>
    </p:spTree>
    <p:extLst>
      <p:ext uri="{BB962C8B-B14F-4D97-AF65-F5344CB8AC3E}">
        <p14:creationId xmlns:p14="http://schemas.microsoft.com/office/powerpoint/2010/main" val="32734043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40</a:t>
            </a:fld>
            <a:endParaRPr lang="it-IT" noProof="0" dirty="0"/>
          </a:p>
        </p:txBody>
      </p:sp>
    </p:spTree>
    <p:extLst>
      <p:ext uri="{BB962C8B-B14F-4D97-AF65-F5344CB8AC3E}">
        <p14:creationId xmlns:p14="http://schemas.microsoft.com/office/powerpoint/2010/main" val="269525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41</a:t>
            </a:fld>
            <a:endParaRPr lang="it-IT" noProof="0" dirty="0"/>
          </a:p>
        </p:txBody>
      </p:sp>
    </p:spTree>
    <p:extLst>
      <p:ext uri="{BB962C8B-B14F-4D97-AF65-F5344CB8AC3E}">
        <p14:creationId xmlns:p14="http://schemas.microsoft.com/office/powerpoint/2010/main" val="31007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42</a:t>
            </a:fld>
            <a:endParaRPr lang="it-IT" noProof="0" dirty="0"/>
          </a:p>
        </p:txBody>
      </p:sp>
    </p:spTree>
    <p:extLst>
      <p:ext uri="{BB962C8B-B14F-4D97-AF65-F5344CB8AC3E}">
        <p14:creationId xmlns:p14="http://schemas.microsoft.com/office/powerpoint/2010/main" val="21470812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43</a:t>
            </a:fld>
            <a:endParaRPr lang="it-IT" noProof="0" dirty="0"/>
          </a:p>
        </p:txBody>
      </p:sp>
    </p:spTree>
    <p:extLst>
      <p:ext uri="{BB962C8B-B14F-4D97-AF65-F5344CB8AC3E}">
        <p14:creationId xmlns:p14="http://schemas.microsoft.com/office/powerpoint/2010/main" val="112010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44</a:t>
            </a:fld>
            <a:endParaRPr lang="it-IT" noProof="0" dirty="0"/>
          </a:p>
        </p:txBody>
      </p:sp>
    </p:spTree>
    <p:extLst>
      <p:ext uri="{BB962C8B-B14F-4D97-AF65-F5344CB8AC3E}">
        <p14:creationId xmlns:p14="http://schemas.microsoft.com/office/powerpoint/2010/main" val="19705815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45</a:t>
            </a:fld>
            <a:endParaRPr lang="it-IT" noProof="0" dirty="0"/>
          </a:p>
        </p:txBody>
      </p:sp>
    </p:spTree>
    <p:extLst>
      <p:ext uri="{BB962C8B-B14F-4D97-AF65-F5344CB8AC3E}">
        <p14:creationId xmlns:p14="http://schemas.microsoft.com/office/powerpoint/2010/main" val="31178589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46</a:t>
            </a:fld>
            <a:endParaRPr lang="it-IT" noProof="0" dirty="0"/>
          </a:p>
        </p:txBody>
      </p:sp>
    </p:spTree>
    <p:extLst>
      <p:ext uri="{BB962C8B-B14F-4D97-AF65-F5344CB8AC3E}">
        <p14:creationId xmlns:p14="http://schemas.microsoft.com/office/powerpoint/2010/main" val="1842628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47</a:t>
            </a:fld>
            <a:endParaRPr lang="it-IT" noProof="0" dirty="0"/>
          </a:p>
        </p:txBody>
      </p:sp>
    </p:spTree>
    <p:extLst>
      <p:ext uri="{BB962C8B-B14F-4D97-AF65-F5344CB8AC3E}">
        <p14:creationId xmlns:p14="http://schemas.microsoft.com/office/powerpoint/2010/main" val="8680334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48</a:t>
            </a:fld>
            <a:endParaRPr lang="it-IT" noProof="0" dirty="0"/>
          </a:p>
        </p:txBody>
      </p:sp>
    </p:spTree>
    <p:extLst>
      <p:ext uri="{BB962C8B-B14F-4D97-AF65-F5344CB8AC3E}">
        <p14:creationId xmlns:p14="http://schemas.microsoft.com/office/powerpoint/2010/main" val="836932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49</a:t>
            </a:fld>
            <a:endParaRPr lang="it-IT" noProof="0" dirty="0"/>
          </a:p>
        </p:txBody>
      </p:sp>
    </p:spTree>
    <p:extLst>
      <p:ext uri="{BB962C8B-B14F-4D97-AF65-F5344CB8AC3E}">
        <p14:creationId xmlns:p14="http://schemas.microsoft.com/office/powerpoint/2010/main" val="32700975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50</a:t>
            </a:fld>
            <a:endParaRPr lang="it-IT" noProof="0" dirty="0"/>
          </a:p>
        </p:txBody>
      </p:sp>
    </p:spTree>
    <p:extLst>
      <p:ext uri="{BB962C8B-B14F-4D97-AF65-F5344CB8AC3E}">
        <p14:creationId xmlns:p14="http://schemas.microsoft.com/office/powerpoint/2010/main" val="28137099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51</a:t>
            </a:fld>
            <a:endParaRPr lang="it-IT" noProof="0" dirty="0"/>
          </a:p>
        </p:txBody>
      </p:sp>
    </p:spTree>
    <p:extLst>
      <p:ext uri="{BB962C8B-B14F-4D97-AF65-F5344CB8AC3E}">
        <p14:creationId xmlns:p14="http://schemas.microsoft.com/office/powerpoint/2010/main" val="14296052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52</a:t>
            </a:fld>
            <a:endParaRPr lang="it-IT" noProof="0" dirty="0"/>
          </a:p>
        </p:txBody>
      </p:sp>
    </p:spTree>
    <p:extLst>
      <p:ext uri="{BB962C8B-B14F-4D97-AF65-F5344CB8AC3E}">
        <p14:creationId xmlns:p14="http://schemas.microsoft.com/office/powerpoint/2010/main" val="33257164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53</a:t>
            </a:fld>
            <a:endParaRPr lang="it-IT" noProof="0" dirty="0"/>
          </a:p>
        </p:txBody>
      </p:sp>
    </p:spTree>
    <p:extLst>
      <p:ext uri="{BB962C8B-B14F-4D97-AF65-F5344CB8AC3E}">
        <p14:creationId xmlns:p14="http://schemas.microsoft.com/office/powerpoint/2010/main" val="21997462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54</a:t>
            </a:fld>
            <a:endParaRPr lang="it-IT" noProof="0" dirty="0"/>
          </a:p>
        </p:txBody>
      </p:sp>
    </p:spTree>
    <p:extLst>
      <p:ext uri="{BB962C8B-B14F-4D97-AF65-F5344CB8AC3E}">
        <p14:creationId xmlns:p14="http://schemas.microsoft.com/office/powerpoint/2010/main" val="9734715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55</a:t>
            </a:fld>
            <a:endParaRPr lang="it-IT" noProof="0" dirty="0"/>
          </a:p>
        </p:txBody>
      </p:sp>
    </p:spTree>
    <p:extLst>
      <p:ext uri="{BB962C8B-B14F-4D97-AF65-F5344CB8AC3E}">
        <p14:creationId xmlns:p14="http://schemas.microsoft.com/office/powerpoint/2010/main" val="28799149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56</a:t>
            </a:fld>
            <a:endParaRPr lang="it-IT" noProof="0" dirty="0"/>
          </a:p>
        </p:txBody>
      </p:sp>
    </p:spTree>
    <p:extLst>
      <p:ext uri="{BB962C8B-B14F-4D97-AF65-F5344CB8AC3E}">
        <p14:creationId xmlns:p14="http://schemas.microsoft.com/office/powerpoint/2010/main" val="37075792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57</a:t>
            </a:fld>
            <a:endParaRPr lang="it-IT" noProof="0" dirty="0"/>
          </a:p>
        </p:txBody>
      </p:sp>
    </p:spTree>
    <p:extLst>
      <p:ext uri="{BB962C8B-B14F-4D97-AF65-F5344CB8AC3E}">
        <p14:creationId xmlns:p14="http://schemas.microsoft.com/office/powerpoint/2010/main" val="34897599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58</a:t>
            </a:fld>
            <a:endParaRPr lang="it-IT" noProof="0" dirty="0"/>
          </a:p>
        </p:txBody>
      </p:sp>
    </p:spTree>
    <p:extLst>
      <p:ext uri="{BB962C8B-B14F-4D97-AF65-F5344CB8AC3E}">
        <p14:creationId xmlns:p14="http://schemas.microsoft.com/office/powerpoint/2010/main" val="29730991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59</a:t>
            </a:fld>
            <a:endParaRPr lang="it-IT" noProof="0" dirty="0"/>
          </a:p>
        </p:txBody>
      </p:sp>
    </p:spTree>
    <p:extLst>
      <p:ext uri="{BB962C8B-B14F-4D97-AF65-F5344CB8AC3E}">
        <p14:creationId xmlns:p14="http://schemas.microsoft.com/office/powerpoint/2010/main" val="16318471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60</a:t>
            </a:fld>
            <a:endParaRPr lang="it-IT" noProof="0" dirty="0"/>
          </a:p>
        </p:txBody>
      </p:sp>
    </p:spTree>
    <p:extLst>
      <p:ext uri="{BB962C8B-B14F-4D97-AF65-F5344CB8AC3E}">
        <p14:creationId xmlns:p14="http://schemas.microsoft.com/office/powerpoint/2010/main" val="7228097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61</a:t>
            </a:fld>
            <a:endParaRPr lang="it-IT" noProof="0" dirty="0"/>
          </a:p>
        </p:txBody>
      </p:sp>
    </p:spTree>
    <p:extLst>
      <p:ext uri="{BB962C8B-B14F-4D97-AF65-F5344CB8AC3E}">
        <p14:creationId xmlns:p14="http://schemas.microsoft.com/office/powerpoint/2010/main" val="25019102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62</a:t>
            </a:fld>
            <a:endParaRPr lang="it-IT" noProof="0" dirty="0"/>
          </a:p>
        </p:txBody>
      </p:sp>
    </p:spTree>
    <p:extLst>
      <p:ext uri="{BB962C8B-B14F-4D97-AF65-F5344CB8AC3E}">
        <p14:creationId xmlns:p14="http://schemas.microsoft.com/office/powerpoint/2010/main" val="13290272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63</a:t>
            </a:fld>
            <a:endParaRPr lang="it-IT" noProof="0" dirty="0"/>
          </a:p>
        </p:txBody>
      </p:sp>
    </p:spTree>
    <p:extLst>
      <p:ext uri="{BB962C8B-B14F-4D97-AF65-F5344CB8AC3E}">
        <p14:creationId xmlns:p14="http://schemas.microsoft.com/office/powerpoint/2010/main" val="29004840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64</a:t>
            </a:fld>
            <a:endParaRPr lang="it-IT" noProof="0" dirty="0"/>
          </a:p>
        </p:txBody>
      </p:sp>
    </p:spTree>
    <p:extLst>
      <p:ext uri="{BB962C8B-B14F-4D97-AF65-F5344CB8AC3E}">
        <p14:creationId xmlns:p14="http://schemas.microsoft.com/office/powerpoint/2010/main" val="37793505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65</a:t>
            </a:fld>
            <a:endParaRPr lang="it-IT" noProof="0" dirty="0"/>
          </a:p>
        </p:txBody>
      </p:sp>
    </p:spTree>
    <p:extLst>
      <p:ext uri="{BB962C8B-B14F-4D97-AF65-F5344CB8AC3E}">
        <p14:creationId xmlns:p14="http://schemas.microsoft.com/office/powerpoint/2010/main" val="40182480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66</a:t>
            </a:fld>
            <a:endParaRPr lang="it-IT" noProof="0" dirty="0"/>
          </a:p>
        </p:txBody>
      </p:sp>
    </p:spTree>
    <p:extLst>
      <p:ext uri="{BB962C8B-B14F-4D97-AF65-F5344CB8AC3E}">
        <p14:creationId xmlns:p14="http://schemas.microsoft.com/office/powerpoint/2010/main" val="42349407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67</a:t>
            </a:fld>
            <a:endParaRPr lang="it-IT" noProof="0" dirty="0"/>
          </a:p>
        </p:txBody>
      </p:sp>
    </p:spTree>
    <p:extLst>
      <p:ext uri="{BB962C8B-B14F-4D97-AF65-F5344CB8AC3E}">
        <p14:creationId xmlns:p14="http://schemas.microsoft.com/office/powerpoint/2010/main" val="7451538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68</a:t>
            </a:fld>
            <a:endParaRPr lang="it-IT" noProof="0" dirty="0"/>
          </a:p>
        </p:txBody>
      </p:sp>
    </p:spTree>
    <p:extLst>
      <p:ext uri="{BB962C8B-B14F-4D97-AF65-F5344CB8AC3E}">
        <p14:creationId xmlns:p14="http://schemas.microsoft.com/office/powerpoint/2010/main" val="19654351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69</a:t>
            </a:fld>
            <a:endParaRPr lang="it-IT" noProof="0" dirty="0"/>
          </a:p>
        </p:txBody>
      </p:sp>
    </p:spTree>
    <p:extLst>
      <p:ext uri="{BB962C8B-B14F-4D97-AF65-F5344CB8AC3E}">
        <p14:creationId xmlns:p14="http://schemas.microsoft.com/office/powerpoint/2010/main" val="34605402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70</a:t>
            </a:fld>
            <a:endParaRPr lang="it-IT" noProof="0" dirty="0"/>
          </a:p>
        </p:txBody>
      </p:sp>
    </p:spTree>
    <p:extLst>
      <p:ext uri="{BB962C8B-B14F-4D97-AF65-F5344CB8AC3E}">
        <p14:creationId xmlns:p14="http://schemas.microsoft.com/office/powerpoint/2010/main" val="20684042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71</a:t>
            </a:fld>
            <a:endParaRPr lang="it-IT" noProof="0" dirty="0"/>
          </a:p>
        </p:txBody>
      </p:sp>
    </p:spTree>
    <p:extLst>
      <p:ext uri="{BB962C8B-B14F-4D97-AF65-F5344CB8AC3E}">
        <p14:creationId xmlns:p14="http://schemas.microsoft.com/office/powerpoint/2010/main" val="17168917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72</a:t>
            </a:fld>
            <a:endParaRPr lang="it-IT" noProof="0" dirty="0"/>
          </a:p>
        </p:txBody>
      </p:sp>
    </p:spTree>
    <p:extLst>
      <p:ext uri="{BB962C8B-B14F-4D97-AF65-F5344CB8AC3E}">
        <p14:creationId xmlns:p14="http://schemas.microsoft.com/office/powerpoint/2010/main" val="14644280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73</a:t>
            </a:fld>
            <a:endParaRPr lang="it-IT" noProof="0" dirty="0"/>
          </a:p>
        </p:txBody>
      </p:sp>
    </p:spTree>
    <p:extLst>
      <p:ext uri="{BB962C8B-B14F-4D97-AF65-F5344CB8AC3E}">
        <p14:creationId xmlns:p14="http://schemas.microsoft.com/office/powerpoint/2010/main" val="19429328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74</a:t>
            </a:fld>
            <a:endParaRPr lang="it-IT" noProof="0" dirty="0"/>
          </a:p>
        </p:txBody>
      </p:sp>
    </p:spTree>
    <p:extLst>
      <p:ext uri="{BB962C8B-B14F-4D97-AF65-F5344CB8AC3E}">
        <p14:creationId xmlns:p14="http://schemas.microsoft.com/office/powerpoint/2010/main" val="772717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75</a:t>
            </a:fld>
            <a:endParaRPr lang="it-IT" noProof="0" dirty="0"/>
          </a:p>
        </p:txBody>
      </p:sp>
    </p:spTree>
    <p:extLst>
      <p:ext uri="{BB962C8B-B14F-4D97-AF65-F5344CB8AC3E}">
        <p14:creationId xmlns:p14="http://schemas.microsoft.com/office/powerpoint/2010/main" val="37831135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76</a:t>
            </a:fld>
            <a:endParaRPr lang="it-IT" noProof="0" dirty="0"/>
          </a:p>
        </p:txBody>
      </p:sp>
    </p:spTree>
    <p:extLst>
      <p:ext uri="{BB962C8B-B14F-4D97-AF65-F5344CB8AC3E}">
        <p14:creationId xmlns:p14="http://schemas.microsoft.com/office/powerpoint/2010/main" val="42129097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77</a:t>
            </a:fld>
            <a:endParaRPr lang="it-IT" noProof="0" dirty="0"/>
          </a:p>
        </p:txBody>
      </p:sp>
    </p:spTree>
    <p:extLst>
      <p:ext uri="{BB962C8B-B14F-4D97-AF65-F5344CB8AC3E}">
        <p14:creationId xmlns:p14="http://schemas.microsoft.com/office/powerpoint/2010/main" val="17361228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78</a:t>
            </a:fld>
            <a:endParaRPr lang="it-IT" noProof="0" dirty="0"/>
          </a:p>
        </p:txBody>
      </p:sp>
    </p:spTree>
    <p:extLst>
      <p:ext uri="{BB962C8B-B14F-4D97-AF65-F5344CB8AC3E}">
        <p14:creationId xmlns:p14="http://schemas.microsoft.com/office/powerpoint/2010/main" val="3289578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sp>
        <p:nvSpPr>
          <p:cNvPr id="7" name="Segnaposto immagine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rtlCol="0"/>
          <a:lstStyle>
            <a:lvl1pPr marL="0" indent="0" algn="ctr">
              <a:buNone/>
              <a:defRPr lang="it-IT">
                <a:solidFill>
                  <a:schemeClr val="bg1"/>
                </a:solidFill>
              </a:defRPr>
            </a:lvl1pPr>
          </a:lstStyle>
          <a:p>
            <a:pPr rtl="0"/>
            <a:r>
              <a:rPr lang="it-IT"/>
              <a:t>Fai clic per aggiungere una foto</a:t>
            </a:r>
          </a:p>
        </p:txBody>
      </p:sp>
      <p:sp>
        <p:nvSpPr>
          <p:cNvPr id="2" name="Titolo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1"/>
            </a:solidFill>
          </a:ln>
        </p:spPr>
        <p:txBody>
          <a:bodyPr lIns="914400" tIns="91440" rIns="914400" rtlCol="0" anchor="ctr"/>
          <a:lstStyle>
            <a:lvl1pPr algn="ctr">
              <a:defRPr lang="it-IT" sz="5400" b="1" cap="all" spc="100" baseline="0">
                <a:solidFill>
                  <a:schemeClr val="accent1"/>
                </a:solidFill>
              </a:defRPr>
            </a:lvl1pPr>
          </a:lstStyle>
          <a:p>
            <a:pPr rtl="0"/>
            <a:r>
              <a:rPr lang="it-IT"/>
              <a:t>Fare clic per inserire il titolo</a:t>
            </a:r>
          </a:p>
        </p:txBody>
      </p:sp>
    </p:spTree>
    <p:extLst>
      <p:ext uri="{BB962C8B-B14F-4D97-AF65-F5344CB8AC3E}">
        <p14:creationId xmlns:p14="http://schemas.microsoft.com/office/powerpoint/2010/main" val="1148328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p:spTree>
      <p:nvGrpSpPr>
        <p:cNvPr id="1" name=""/>
        <p:cNvGrpSpPr/>
        <p:nvPr/>
      </p:nvGrpSpPr>
      <p:grpSpPr>
        <a:xfrm>
          <a:off x="0" y="0"/>
          <a:ext cx="0" cy="0"/>
          <a:chOff x="0" y="0"/>
          <a:chExt cx="0" cy="0"/>
        </a:xfrm>
      </p:grpSpPr>
      <p:sp>
        <p:nvSpPr>
          <p:cNvPr id="11" name="Segnaposto immagine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0" y="0"/>
            <a:ext cx="6772276" cy="6858000"/>
          </a:xfrm>
          <a:prstGeom prst="rect">
            <a:avLst/>
          </a:prstGeom>
          <a:solidFill>
            <a:schemeClr val="accent4">
              <a:lumMod val="60000"/>
              <a:lumOff val="40000"/>
            </a:schemeClr>
          </a:solidFill>
        </p:spPr>
        <p:txBody>
          <a:bodyPr rtlCol="0"/>
          <a:lstStyle>
            <a:lvl1pPr marL="0" indent="0" algn="ctr">
              <a:buNone/>
              <a:defRPr lang="it-IT">
                <a:solidFill>
                  <a:schemeClr val="tx1"/>
                </a:solidFill>
              </a:defRPr>
            </a:lvl1pPr>
          </a:lstStyle>
          <a:p>
            <a:pPr rtl="0"/>
            <a:r>
              <a:rPr lang="it-IT"/>
              <a:t>Fai clic per aggiungere una foto</a:t>
            </a:r>
          </a:p>
        </p:txBody>
      </p:sp>
      <p:sp>
        <p:nvSpPr>
          <p:cNvPr id="2" name="Titolo 1">
            <a:extLst>
              <a:ext uri="{FF2B5EF4-FFF2-40B4-BE49-F238E27FC236}">
                <a16:creationId xmlns:a16="http://schemas.microsoft.com/office/drawing/2014/main" id="{7D906EC1-D867-4113-B1E4-72ADCC4B1586}"/>
              </a:ext>
            </a:extLst>
          </p:cNvPr>
          <p:cNvSpPr>
            <a:spLocks noGrp="1"/>
          </p:cNvSpPr>
          <p:nvPr>
            <p:ph type="title" hasCustomPrompt="1"/>
          </p:nvPr>
        </p:nvSpPr>
        <p:spPr>
          <a:xfrm>
            <a:off x="1224747" y="2365057"/>
            <a:ext cx="4377400" cy="2160644"/>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rtlCol="0" anchor="ctr"/>
          <a:lstStyle>
            <a:lvl1pPr algn="ctr">
              <a:defRPr lang="it-IT" sz="2400" cap="all" spc="100" baseline="0">
                <a:solidFill>
                  <a:schemeClr val="bg1"/>
                </a:solidFill>
              </a:defRPr>
            </a:lvl1pPr>
          </a:lstStyle>
          <a:p>
            <a:pPr rtl="0"/>
            <a:r>
              <a:rPr lang="it-IT"/>
              <a:t>Aggiungi il titolo</a:t>
            </a:r>
          </a:p>
        </p:txBody>
      </p:sp>
      <p:sp>
        <p:nvSpPr>
          <p:cNvPr id="12" name="Segnaposto testo 11">
            <a:extLst>
              <a:ext uri="{FF2B5EF4-FFF2-40B4-BE49-F238E27FC236}">
                <a16:creationId xmlns:a16="http://schemas.microsoft.com/office/drawing/2014/main" id="{FB3EFFF7-FFC6-16DF-B4AB-DD5A1A1DA92A}"/>
              </a:ext>
            </a:extLst>
          </p:cNvPr>
          <p:cNvSpPr>
            <a:spLocks noGrp="1"/>
          </p:cNvSpPr>
          <p:nvPr>
            <p:ph type="body" sz="quarter" idx="12" hasCustomPrompt="1"/>
          </p:nvPr>
        </p:nvSpPr>
        <p:spPr>
          <a:xfrm>
            <a:off x="3427896" y="0"/>
            <a:ext cx="3344379" cy="6858000"/>
          </a:xfrm>
          <a:custGeom>
            <a:avLst/>
            <a:gdLst>
              <a:gd name="connsiteX0" fmla="*/ 0 w 3344379"/>
              <a:gd name="connsiteY0" fmla="*/ 0 h 6858000"/>
              <a:gd name="connsiteX1" fmla="*/ 3344379 w 3344379"/>
              <a:gd name="connsiteY1" fmla="*/ 0 h 6858000"/>
              <a:gd name="connsiteX2" fmla="*/ 3344379 w 3344379"/>
              <a:gd name="connsiteY2" fmla="*/ 6858000 h 6858000"/>
              <a:gd name="connsiteX3" fmla="*/ 0 w 334437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44379" h="6858000">
                <a:moveTo>
                  <a:pt x="0" y="0"/>
                </a:moveTo>
                <a:lnTo>
                  <a:pt x="3344379" y="0"/>
                </a:lnTo>
                <a:lnTo>
                  <a:pt x="3344379" y="6858000"/>
                </a:lnTo>
                <a:lnTo>
                  <a:pt x="0" y="6858000"/>
                </a:lnTo>
                <a:close/>
              </a:path>
            </a:pathLst>
          </a:custGeom>
          <a:solidFill>
            <a:schemeClr val="accent5">
              <a:alpha val="10000"/>
            </a:schemeClr>
          </a:solidFill>
        </p:spPr>
        <p:txBody>
          <a:bodyPr wrap="square" rtlCol="0">
            <a:noAutofit/>
          </a:bodyPr>
          <a:lstStyle>
            <a:lvl1pPr marL="0" indent="0">
              <a:buNone/>
              <a:defRPr lang="it-IT">
                <a:noFill/>
              </a:defRPr>
            </a:lvl1pPr>
          </a:lstStyle>
          <a:p>
            <a:pPr lvl="0" rtl="0"/>
            <a:r>
              <a:rPr lang="it-IT"/>
              <a:t>Vuoto</a:t>
            </a:r>
          </a:p>
        </p:txBody>
      </p:sp>
      <p:sp>
        <p:nvSpPr>
          <p:cNvPr id="6" name="Segnaposto testo 5">
            <a:extLst>
              <a:ext uri="{FF2B5EF4-FFF2-40B4-BE49-F238E27FC236}">
                <a16:creationId xmlns:a16="http://schemas.microsoft.com/office/drawing/2014/main" id="{DE6E802E-B214-0AE3-69C8-CBCA885C703A}"/>
              </a:ext>
            </a:extLst>
          </p:cNvPr>
          <p:cNvSpPr>
            <a:spLocks noGrp="1"/>
          </p:cNvSpPr>
          <p:nvPr>
            <p:ph type="body" sz="quarter" idx="11" hasCustomPrompt="1"/>
          </p:nvPr>
        </p:nvSpPr>
        <p:spPr>
          <a:xfrm>
            <a:off x="7835900" y="2071688"/>
            <a:ext cx="3773488" cy="2732087"/>
          </a:xfrm>
          <a:prstGeom prst="rect">
            <a:avLst/>
          </a:prstGeom>
        </p:spPr>
        <p:txBody>
          <a:bodyPr rtlCol="0" anchor="ctr"/>
          <a:lstStyle>
            <a:lvl1pPr marL="0" indent="0">
              <a:lnSpc>
                <a:spcPct val="125000"/>
              </a:lnSpc>
              <a:spcBef>
                <a:spcPts val="0"/>
              </a:spcBef>
              <a:spcAft>
                <a:spcPts val="600"/>
              </a:spcAft>
              <a:buNone/>
              <a:defRPr lang="it-IT" sz="1800" spc="100" baseline="0"/>
            </a:lvl1pPr>
            <a:lvl2pPr marL="457200" indent="0">
              <a:lnSpc>
                <a:spcPct val="125000"/>
              </a:lnSpc>
              <a:spcBef>
                <a:spcPts val="0"/>
              </a:spcBef>
              <a:spcAft>
                <a:spcPts val="600"/>
              </a:spcAft>
              <a:buNone/>
              <a:defRPr lang="it-IT" sz="1800" spc="100" baseline="0"/>
            </a:lvl2pPr>
            <a:lvl3pPr marL="914400" indent="0">
              <a:lnSpc>
                <a:spcPct val="125000"/>
              </a:lnSpc>
              <a:spcBef>
                <a:spcPts val="0"/>
              </a:spcBef>
              <a:spcAft>
                <a:spcPts val="600"/>
              </a:spcAft>
              <a:buNone/>
              <a:defRPr lang="it-IT" sz="1800" spc="100" baseline="0"/>
            </a:lvl3pPr>
            <a:lvl4pPr marL="1371600" indent="0">
              <a:lnSpc>
                <a:spcPct val="125000"/>
              </a:lnSpc>
              <a:spcBef>
                <a:spcPts val="0"/>
              </a:spcBef>
              <a:spcAft>
                <a:spcPts val="600"/>
              </a:spcAft>
              <a:buNone/>
              <a:defRPr lang="it-IT" sz="1800" spc="100" baseline="0"/>
            </a:lvl4pPr>
            <a:lvl5pPr marL="1828800" indent="0">
              <a:lnSpc>
                <a:spcPct val="125000"/>
              </a:lnSpc>
              <a:spcBef>
                <a:spcPts val="0"/>
              </a:spcBef>
              <a:spcAft>
                <a:spcPts val="600"/>
              </a:spcAft>
              <a:buNone/>
              <a:defRPr lang="it-IT" sz="1800" spc="100" baseline="0"/>
            </a:lvl5pPr>
          </a:lstStyle>
          <a:p>
            <a:pPr lvl="0" rtl="0"/>
            <a:r>
              <a:rPr lang="it-IT"/>
              <a:t>Fare clic per inserire il testo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8" name="Segnaposto data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lang="it-IT" sz="1200" spc="100" baseline="0">
                <a:solidFill>
                  <a:schemeClr val="bg1"/>
                </a:solidFill>
                <a:effectLst>
                  <a:outerShdw blurRad="38100" dist="38100" dir="2700000" algn="tl">
                    <a:srgbClr val="000000">
                      <a:alpha val="43137"/>
                    </a:srgbClr>
                  </a:outerShdw>
                </a:effectLst>
              </a:defRPr>
            </a:lvl1pPr>
          </a:lstStyle>
          <a:p>
            <a:pPr rtl="0"/>
            <a:r>
              <a:rPr lang="it-IT"/>
              <a:t>20XX</a:t>
            </a:r>
          </a:p>
        </p:txBody>
      </p:sp>
      <p:sp>
        <p:nvSpPr>
          <p:cNvPr id="9" name="Segnaposto piè di pagina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effectLst/>
                <a:latin typeface="+mj-lt"/>
              </a:defRPr>
            </a:lvl1pPr>
          </a:lstStyle>
          <a:p>
            <a:pPr rtl="0"/>
            <a:r>
              <a:rPr lang="it-IT"/>
              <a:t>Presentazione</a:t>
            </a:r>
          </a:p>
        </p:txBody>
      </p:sp>
      <p:sp>
        <p:nvSpPr>
          <p:cNvPr id="10" name="Segnaposto numero diapositiva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200423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i separazione 2">
    <p:spTree>
      <p:nvGrpSpPr>
        <p:cNvPr id="1" name=""/>
        <p:cNvGrpSpPr/>
        <p:nvPr/>
      </p:nvGrpSpPr>
      <p:grpSpPr>
        <a:xfrm>
          <a:off x="0" y="0"/>
          <a:ext cx="0" cy="0"/>
          <a:chOff x="0" y="0"/>
          <a:chExt cx="0" cy="0"/>
        </a:xfrm>
      </p:grpSpPr>
      <p:sp>
        <p:nvSpPr>
          <p:cNvPr id="7" name="Segnaposto immagine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rtlCol="0"/>
          <a:lstStyle>
            <a:lvl1pPr marL="0" indent="0" algn="ctr">
              <a:buNone/>
              <a:defRPr lang="it-IT">
                <a:solidFill>
                  <a:schemeClr val="bg1"/>
                </a:solidFill>
              </a:defRPr>
            </a:lvl1pPr>
          </a:lstStyle>
          <a:p>
            <a:pPr rtl="0"/>
            <a:r>
              <a:rPr lang="it-IT"/>
              <a:t>Fai clic per aggiungere una foto</a:t>
            </a:r>
          </a:p>
        </p:txBody>
      </p:sp>
      <p:sp>
        <p:nvSpPr>
          <p:cNvPr id="2" name="Titolo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5"/>
            </a:solidFill>
          </a:ln>
        </p:spPr>
        <p:txBody>
          <a:bodyPr lIns="914400" tIns="182880" rIns="914400" rtlCol="0" anchor="ctr"/>
          <a:lstStyle>
            <a:lvl1pPr algn="ctr">
              <a:defRPr lang="it-IT" sz="5400" b="1" cap="all" spc="100" baseline="0">
                <a:solidFill>
                  <a:schemeClr val="accent5"/>
                </a:solidFill>
              </a:defRPr>
            </a:lvl1pPr>
          </a:lstStyle>
          <a:p>
            <a:pPr rtl="0"/>
            <a:r>
              <a:rPr lang="it-IT"/>
              <a:t>Fare clic per inserire il titolo</a:t>
            </a:r>
          </a:p>
        </p:txBody>
      </p:sp>
    </p:spTree>
    <p:extLst>
      <p:ext uri="{BB962C8B-B14F-4D97-AF65-F5344CB8AC3E}">
        <p14:creationId xmlns:p14="http://schemas.microsoft.com/office/powerpoint/2010/main" val="173712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olo sezione">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ECC6C658-B6F5-98D2-4D95-EA3030D6F090}"/>
              </a:ext>
              <a:ext uri="{C183D7F6-B498-43B3-948B-1728B52AA6E4}">
                <adec:decorative xmlns:adec="http://schemas.microsoft.com/office/drawing/2017/decorative" val="1"/>
              </a:ext>
            </a:extLst>
          </p:cNvPr>
          <p:cNvSpPr/>
          <p:nvPr userDrawn="1"/>
        </p:nvSpPr>
        <p:spPr>
          <a:xfrm>
            <a:off x="-20322" y="-7084"/>
            <a:ext cx="12212321"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2" name="Titolo 1">
            <a:extLst>
              <a:ext uri="{FF2B5EF4-FFF2-40B4-BE49-F238E27FC236}">
                <a16:creationId xmlns:a16="http://schemas.microsoft.com/office/drawing/2014/main" id="{B39AED10-F37C-48B3-A407-EDC6878C712E}"/>
              </a:ext>
            </a:extLst>
          </p:cNvPr>
          <p:cNvSpPr>
            <a:spLocks noGrp="1"/>
          </p:cNvSpPr>
          <p:nvPr>
            <p:ph type="title" hasCustomPrompt="1"/>
          </p:nvPr>
        </p:nvSpPr>
        <p:spPr>
          <a:xfrm>
            <a:off x="1250065" y="2372810"/>
            <a:ext cx="4352081" cy="2129742"/>
          </a:xfrm>
          <a:prstGeom prst="rect">
            <a:avLst/>
          </a:prstGeom>
          <a:ln w="28575">
            <a:solidFill>
              <a:schemeClr val="accent4">
                <a:lumMod val="50000"/>
              </a:schemeClr>
            </a:solidFill>
          </a:ln>
        </p:spPr>
        <p:txBody>
          <a:bodyPr rtlCol="0" anchor="ctr"/>
          <a:lstStyle>
            <a:lvl1pPr algn="ctr">
              <a:defRPr lang="it-IT" sz="2400" cap="all" spc="100" baseline="0">
                <a:solidFill>
                  <a:schemeClr val="accent4">
                    <a:lumMod val="50000"/>
                  </a:schemeClr>
                </a:solidFill>
              </a:defRPr>
            </a:lvl1pPr>
          </a:lstStyle>
          <a:p>
            <a:pPr rtl="0"/>
            <a:r>
              <a:rPr lang="it-IT"/>
              <a:t>Aggiungi il titolo</a:t>
            </a:r>
          </a:p>
        </p:txBody>
      </p:sp>
      <p:sp>
        <p:nvSpPr>
          <p:cNvPr id="9" name="Segnaposto immagine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6789480" y="0"/>
            <a:ext cx="5394960" cy="6858000"/>
          </a:xfrm>
          <a:prstGeom prst="rect">
            <a:avLst/>
          </a:prstGeom>
        </p:spPr>
        <p:txBody>
          <a:bodyPr rtlCol="0"/>
          <a:lstStyle>
            <a:lvl1pPr marL="0" indent="0" algn="ctr">
              <a:buNone/>
              <a:defRPr lang="it-IT"/>
            </a:lvl1pPr>
          </a:lstStyle>
          <a:p>
            <a:pPr rtl="0"/>
            <a:r>
              <a:rPr lang="it-IT"/>
              <a:t>Fai clic per aggiungere una foto</a:t>
            </a:r>
          </a:p>
        </p:txBody>
      </p:sp>
      <p:sp>
        <p:nvSpPr>
          <p:cNvPr id="15" name="Segnaposto data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lang="it-IT"/>
            </a:lvl1pPr>
          </a:lstStyle>
          <a:p>
            <a:pPr rtl="0"/>
            <a:r>
              <a:rPr lang="it-IT"/>
              <a:t>20XX</a:t>
            </a:r>
          </a:p>
        </p:txBody>
      </p:sp>
      <p:sp>
        <p:nvSpPr>
          <p:cNvPr id="12" name="Segnaposto piè di pagina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it-IT" sz="1200" b="1" i="0" cap="all" spc="100" baseline="0">
                <a:solidFill>
                  <a:schemeClr val="bg1"/>
                </a:solidFill>
                <a:effectLst>
                  <a:outerShdw blurRad="38100" dist="38100" dir="2700000" algn="tl">
                    <a:srgbClr val="000000">
                      <a:alpha val="43137"/>
                    </a:srgbClr>
                  </a:outerShdw>
                </a:effectLst>
                <a:latin typeface="+mj-lt"/>
              </a:defRPr>
            </a:lvl1pPr>
          </a:lstStyle>
          <a:p>
            <a:pPr rtl="0"/>
            <a:r>
              <a:rPr lang="it-IT"/>
              <a:t>Presentazione</a:t>
            </a:r>
          </a:p>
        </p:txBody>
      </p:sp>
      <p:sp>
        <p:nvSpPr>
          <p:cNvPr id="13" name="Segnaposto numero diapositiva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it-IT"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267133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blema">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0C3FAF69-7EBE-817B-DCEA-4A1595820E3E}"/>
              </a:ext>
              <a:ext uri="{C183D7F6-B498-43B3-948B-1728B52AA6E4}">
                <adec:decorative xmlns:adec="http://schemas.microsoft.com/office/drawing/2017/decorative" val="1"/>
              </a:ext>
            </a:extLst>
          </p:cNvPr>
          <p:cNvSpPr/>
          <p:nvPr userDrawn="1"/>
        </p:nvSpPr>
        <p:spPr>
          <a:xfrm>
            <a:off x="-1" y="-7515"/>
            <a:ext cx="4661648" cy="6871651"/>
          </a:xfrm>
          <a:prstGeom prst="rect">
            <a:avLst/>
          </a:prstGeom>
          <a:solidFill>
            <a:srgbClr val="47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2" name="Titolo 1">
            <a:extLst>
              <a:ext uri="{FF2B5EF4-FFF2-40B4-BE49-F238E27FC236}">
                <a16:creationId xmlns:a16="http://schemas.microsoft.com/office/drawing/2014/main" id="{C720FC4D-FDE2-42C3-B907-27B071B649CC}"/>
              </a:ext>
            </a:extLst>
          </p:cNvPr>
          <p:cNvSpPr>
            <a:spLocks noGrp="1"/>
          </p:cNvSpPr>
          <p:nvPr>
            <p:ph type="title" hasCustomPrompt="1"/>
          </p:nvPr>
        </p:nvSpPr>
        <p:spPr>
          <a:xfrm>
            <a:off x="636608" y="804862"/>
            <a:ext cx="3401992" cy="5121375"/>
          </a:xfrm>
          <a:prstGeom prst="rect">
            <a:avLst/>
          </a:prstGeom>
          <a:ln w="28575">
            <a:noFill/>
          </a:ln>
        </p:spPr>
        <p:txBody>
          <a:bodyPr rtlCol="0" anchor="ctr"/>
          <a:lstStyle>
            <a:lvl1pPr algn="ctr">
              <a:defRPr lang="it-IT" sz="2400" cap="all" spc="100" baseline="0">
                <a:solidFill>
                  <a:schemeClr val="bg1"/>
                </a:solidFill>
              </a:defRPr>
            </a:lvl1pPr>
          </a:lstStyle>
          <a:p>
            <a:pPr rtl="0"/>
            <a:r>
              <a:rPr lang="it-IT"/>
              <a:t>Titolo</a:t>
            </a:r>
          </a:p>
        </p:txBody>
      </p:sp>
      <p:sp>
        <p:nvSpPr>
          <p:cNvPr id="6" name="Segnaposto contenuto 5">
            <a:extLst>
              <a:ext uri="{FF2B5EF4-FFF2-40B4-BE49-F238E27FC236}">
                <a16:creationId xmlns:a16="http://schemas.microsoft.com/office/drawing/2014/main" id="{6F4F9403-8AE5-DF79-EFCF-E99EABB83417}"/>
              </a:ext>
            </a:extLst>
          </p:cNvPr>
          <p:cNvSpPr>
            <a:spLocks noGrp="1"/>
          </p:cNvSpPr>
          <p:nvPr>
            <p:ph sz="quarter" idx="10" hasCustomPrompt="1"/>
          </p:nvPr>
        </p:nvSpPr>
        <p:spPr>
          <a:xfrm>
            <a:off x="5579338" y="804863"/>
            <a:ext cx="5716587" cy="5248276"/>
          </a:xfrm>
          <a:prstGeom prst="rect">
            <a:avLst/>
          </a:prstGeom>
        </p:spPr>
        <p:txBody>
          <a:bodyPr rtlCol="0" anchor="ctr"/>
          <a:lstStyle>
            <a:lvl1pPr marL="283464" indent="-283464">
              <a:lnSpc>
                <a:spcPct val="125000"/>
              </a:lnSpc>
              <a:spcBef>
                <a:spcPts val="0"/>
              </a:spcBef>
              <a:spcAft>
                <a:spcPts val="600"/>
              </a:spcAft>
              <a:defRPr lang="it-IT" sz="1800"/>
            </a:lvl1pPr>
            <a:lvl2pPr marL="731520" indent="-283464">
              <a:lnSpc>
                <a:spcPct val="125000"/>
              </a:lnSpc>
              <a:spcBef>
                <a:spcPts val="0"/>
              </a:spcBef>
              <a:spcAft>
                <a:spcPts val="600"/>
              </a:spcAft>
              <a:defRPr lang="it-IT" sz="1800"/>
            </a:lvl2pPr>
            <a:lvl3pPr marL="1097280" indent="-283464">
              <a:lnSpc>
                <a:spcPct val="125000"/>
              </a:lnSpc>
              <a:spcBef>
                <a:spcPts val="0"/>
              </a:spcBef>
              <a:spcAft>
                <a:spcPts val="600"/>
              </a:spcAft>
              <a:defRPr lang="it-IT" sz="1800"/>
            </a:lvl3pPr>
            <a:lvl4pPr marL="1463040" indent="-283464">
              <a:lnSpc>
                <a:spcPct val="125000"/>
              </a:lnSpc>
              <a:spcBef>
                <a:spcPts val="0"/>
              </a:spcBef>
              <a:spcAft>
                <a:spcPts val="600"/>
              </a:spcAft>
              <a:defRPr lang="it-IT" sz="1800"/>
            </a:lvl4pPr>
            <a:lvl5pPr marL="1828800" indent="-283464">
              <a:lnSpc>
                <a:spcPct val="125000"/>
              </a:lnSpc>
              <a:spcBef>
                <a:spcPts val="0"/>
              </a:spcBef>
              <a:spcAft>
                <a:spcPts val="600"/>
              </a:spcAft>
              <a:defRPr lang="it-IT" sz="180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16" name="Segnaposto data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2">
                    <a:lumMod val="50000"/>
                  </a:schemeClr>
                </a:solidFill>
              </a:defRPr>
            </a:lvl1pPr>
          </a:lstStyle>
          <a:p>
            <a:pPr rtl="0"/>
            <a:r>
              <a:rPr lang="it-IT"/>
              <a:t>20XX</a:t>
            </a:r>
          </a:p>
        </p:txBody>
      </p:sp>
      <p:sp>
        <p:nvSpPr>
          <p:cNvPr id="17" name="Segnaposto piè di pagina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18" name="Segnaposto numero diapositiva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3476491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olo e immagi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9AED10-F37C-48B3-A407-EDC6878C712E}"/>
              </a:ext>
            </a:extLst>
          </p:cNvPr>
          <p:cNvSpPr>
            <a:spLocks noGrp="1"/>
          </p:cNvSpPr>
          <p:nvPr>
            <p:ph type="title" hasCustomPrompt="1"/>
          </p:nvPr>
        </p:nvSpPr>
        <p:spPr>
          <a:xfrm>
            <a:off x="6647727" y="2060294"/>
            <a:ext cx="4359795" cy="2141316"/>
          </a:xfrm>
          <a:prstGeom prst="rect">
            <a:avLst/>
          </a:prstGeom>
          <a:ln w="28575">
            <a:solidFill>
              <a:schemeClr val="accent4">
                <a:lumMod val="50000"/>
              </a:schemeClr>
            </a:solidFill>
          </a:ln>
        </p:spPr>
        <p:txBody>
          <a:bodyPr rtlCol="0" anchor="ctr"/>
          <a:lstStyle>
            <a:lvl1pPr algn="ctr">
              <a:defRPr lang="it-IT" sz="2400" cap="all" spc="100" baseline="0">
                <a:solidFill>
                  <a:schemeClr val="accent4">
                    <a:lumMod val="50000"/>
                  </a:schemeClr>
                </a:solidFill>
              </a:defRPr>
            </a:lvl1pPr>
          </a:lstStyle>
          <a:p>
            <a:pPr rtl="0"/>
            <a:r>
              <a:rPr lang="it-IT"/>
              <a:t>Inserire il titolo</a:t>
            </a:r>
          </a:p>
        </p:txBody>
      </p:sp>
      <p:sp>
        <p:nvSpPr>
          <p:cNvPr id="9" name="Segnaposto immagine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0" y="-9009"/>
            <a:ext cx="5521124" cy="6878584"/>
          </a:xfrm>
          <a:prstGeom prst="rect">
            <a:avLst/>
          </a:prstGeom>
        </p:spPr>
        <p:txBody>
          <a:bodyPr rtlCol="0"/>
          <a:lstStyle>
            <a:lvl1pPr marL="0" indent="0" algn="ctr">
              <a:buNone/>
              <a:defRPr lang="it-IT"/>
            </a:lvl1pPr>
          </a:lstStyle>
          <a:p>
            <a:pPr rtl="0"/>
            <a:r>
              <a:rPr lang="it-IT"/>
              <a:t>Fai clic per aggiungere una foto</a:t>
            </a:r>
          </a:p>
        </p:txBody>
      </p:sp>
      <p:sp>
        <p:nvSpPr>
          <p:cNvPr id="7" name="Segnaposto testo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6670878" y="4550199"/>
            <a:ext cx="4359795" cy="1790164"/>
          </a:xfrm>
          <a:prstGeom prst="rect">
            <a:avLst/>
          </a:prstGeom>
        </p:spPr>
        <p:txBody>
          <a:bodyPr rtlCol="0" anchor="t"/>
          <a:lstStyle>
            <a:lvl1pPr marL="0" indent="0" algn="ctr">
              <a:lnSpc>
                <a:spcPct val="80000"/>
              </a:lnSpc>
              <a:spcBef>
                <a:spcPts val="0"/>
              </a:spcBef>
              <a:buNone/>
              <a:defRPr lang="it-IT" sz="1800" b="1" cap="all" spc="100" baseline="0">
                <a:solidFill>
                  <a:schemeClr val="accent4">
                    <a:lumMod val="50000"/>
                  </a:schemeClr>
                </a:solidFill>
                <a:latin typeface="+mn-lt"/>
              </a:defRPr>
            </a:lvl1pPr>
          </a:lstStyle>
          <a:p>
            <a:pPr lvl="0" rtl="0"/>
            <a:r>
              <a:rPr lang="it-IT"/>
              <a:t>Fare clic per inserire il testo</a:t>
            </a:r>
          </a:p>
        </p:txBody>
      </p:sp>
      <p:sp>
        <p:nvSpPr>
          <p:cNvPr id="15" name="Segnaposto data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lang="it-IT"/>
            </a:lvl1pPr>
          </a:lstStyle>
          <a:p>
            <a:pPr rtl="0"/>
            <a:r>
              <a:rPr lang="it-IT"/>
              <a:t>20XX</a:t>
            </a:r>
          </a:p>
        </p:txBody>
      </p:sp>
      <p:sp>
        <p:nvSpPr>
          <p:cNvPr id="12" name="Segnaposto piè di pagina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it-IT" sz="1200" b="1" i="0" cap="all" spc="100" baseline="0">
                <a:solidFill>
                  <a:schemeClr val="bg1"/>
                </a:solidFill>
                <a:effectLst>
                  <a:outerShdw blurRad="38100" dist="38100" dir="2700000" algn="tl">
                    <a:srgbClr val="000000">
                      <a:alpha val="43137"/>
                    </a:srgbClr>
                  </a:outerShdw>
                </a:effectLst>
                <a:latin typeface="+mj-lt"/>
              </a:defRPr>
            </a:lvl1pPr>
          </a:lstStyle>
          <a:p>
            <a:pPr rtl="0"/>
            <a:r>
              <a:rPr lang="it-IT"/>
              <a:t>Presentazione</a:t>
            </a:r>
          </a:p>
        </p:txBody>
      </p:sp>
      <p:sp>
        <p:nvSpPr>
          <p:cNvPr id="13" name="Segnaposto numero diapositiva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it-IT"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2001912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u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706056"/>
            <a:ext cx="6323957" cy="1088020"/>
          </a:xfrm>
          <a:prstGeom prst="rect">
            <a:avLst/>
          </a:prstGeom>
          <a:ln w="28575">
            <a:solidFill>
              <a:schemeClr val="accent2"/>
            </a:solidFill>
          </a:ln>
        </p:spPr>
        <p:txBody>
          <a:bodyPr rtlCol="0" anchor="ctr"/>
          <a:lstStyle>
            <a:lvl1pPr algn="ctr">
              <a:defRPr lang="it-IT" sz="2400" cap="all" spc="100" baseline="0">
                <a:solidFill>
                  <a:schemeClr val="accent2"/>
                </a:solidFill>
              </a:defRPr>
            </a:lvl1pPr>
          </a:lstStyle>
          <a:p>
            <a:pPr rtl="0"/>
            <a:r>
              <a:rPr lang="it-IT"/>
              <a:t>Titolo</a:t>
            </a:r>
          </a:p>
        </p:txBody>
      </p:sp>
      <p:sp>
        <p:nvSpPr>
          <p:cNvPr id="9" name="Segnaposto immagine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rtlCol="0"/>
          <a:lstStyle>
            <a:lvl1pPr marL="0" indent="0" algn="ctr">
              <a:buNone/>
              <a:defRPr lang="it-IT" sz="2000"/>
            </a:lvl1pPr>
          </a:lstStyle>
          <a:p>
            <a:pPr rtl="0"/>
            <a:r>
              <a:rPr lang="it-IT"/>
              <a:t>Fai clic per aggiungere una foto</a:t>
            </a:r>
          </a:p>
        </p:txBody>
      </p:sp>
      <p:sp>
        <p:nvSpPr>
          <p:cNvPr id="6" name="Segnaposto contenuto 5">
            <a:extLst>
              <a:ext uri="{FF2B5EF4-FFF2-40B4-BE49-F238E27FC236}">
                <a16:creationId xmlns:a16="http://schemas.microsoft.com/office/drawing/2014/main" id="{3BC3273F-AE8F-21E6-A06E-52686D65496D}"/>
              </a:ext>
            </a:extLst>
          </p:cNvPr>
          <p:cNvSpPr>
            <a:spLocks noGrp="1"/>
          </p:cNvSpPr>
          <p:nvPr>
            <p:ph sz="quarter" idx="11" hasCustomPrompt="1"/>
          </p:nvPr>
        </p:nvSpPr>
        <p:spPr>
          <a:xfrm>
            <a:off x="5135563" y="2291786"/>
            <a:ext cx="3017837" cy="3967224"/>
          </a:xfrm>
          <a:prstGeom prst="rect">
            <a:avLst/>
          </a:prstGeom>
        </p:spPr>
        <p:txBody>
          <a:bodyPr rtlCol="0"/>
          <a:lstStyle>
            <a:lvl1pPr marL="0" indent="0">
              <a:lnSpc>
                <a:spcPct val="125000"/>
              </a:lnSpc>
              <a:spcBef>
                <a:spcPts val="0"/>
              </a:spcBef>
              <a:spcAft>
                <a:spcPts val="600"/>
              </a:spcAft>
              <a:buNone/>
              <a:defRPr lang="it-IT" sz="1800" spc="100" baseline="0"/>
            </a:lvl1pPr>
            <a:lvl2pPr marL="283464" indent="-283464">
              <a:lnSpc>
                <a:spcPct val="125000"/>
              </a:lnSpc>
              <a:spcBef>
                <a:spcPts val="0"/>
              </a:spcBef>
              <a:spcAft>
                <a:spcPts val="600"/>
              </a:spcAft>
              <a:defRPr lang="it-IT" sz="1800" spc="100" baseline="0"/>
            </a:lvl2pPr>
            <a:lvl3pPr marL="685800" indent="-283464">
              <a:lnSpc>
                <a:spcPct val="125000"/>
              </a:lnSpc>
              <a:spcBef>
                <a:spcPts val="0"/>
              </a:spcBef>
              <a:spcAft>
                <a:spcPts val="600"/>
              </a:spcAft>
              <a:defRPr lang="it-IT" sz="1800" spc="100" baseline="0"/>
            </a:lvl3pPr>
            <a:lvl4pPr marL="1143000" indent="-283464">
              <a:lnSpc>
                <a:spcPct val="125000"/>
              </a:lnSpc>
              <a:spcBef>
                <a:spcPts val="0"/>
              </a:spcBef>
              <a:spcAft>
                <a:spcPts val="600"/>
              </a:spcAft>
              <a:defRPr lang="it-IT" sz="1800" spc="100" baseline="0"/>
            </a:lvl4pPr>
            <a:lvl5pPr marL="1600200" indent="-283464">
              <a:lnSpc>
                <a:spcPct val="125000"/>
              </a:lnSpc>
              <a:spcBef>
                <a:spcPts val="0"/>
              </a:spcBef>
              <a:spcAft>
                <a:spcPts val="600"/>
              </a:spcAft>
              <a:defRPr lang="it-IT" sz="18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7" name="Segnaposto contenuto 5">
            <a:extLst>
              <a:ext uri="{FF2B5EF4-FFF2-40B4-BE49-F238E27FC236}">
                <a16:creationId xmlns:a16="http://schemas.microsoft.com/office/drawing/2014/main" id="{A011C768-FB8E-F917-0CF9-C9B7DA4CAA62}"/>
              </a:ext>
            </a:extLst>
          </p:cNvPr>
          <p:cNvSpPr>
            <a:spLocks noGrp="1"/>
          </p:cNvSpPr>
          <p:nvPr>
            <p:ph sz="quarter" idx="12" hasCustomPrompt="1"/>
          </p:nvPr>
        </p:nvSpPr>
        <p:spPr>
          <a:xfrm>
            <a:off x="8473281" y="2294680"/>
            <a:ext cx="3136127" cy="3967224"/>
          </a:xfrm>
          <a:prstGeom prst="rect">
            <a:avLst/>
          </a:prstGeom>
        </p:spPr>
        <p:txBody>
          <a:bodyPr rtlCol="0"/>
          <a:lstStyle>
            <a:lvl1pPr marL="0" indent="0">
              <a:lnSpc>
                <a:spcPct val="125000"/>
              </a:lnSpc>
              <a:spcBef>
                <a:spcPts val="0"/>
              </a:spcBef>
              <a:spcAft>
                <a:spcPts val="600"/>
              </a:spcAft>
              <a:buNone/>
              <a:defRPr lang="it-IT" sz="1800" spc="100" baseline="0"/>
            </a:lvl1pPr>
            <a:lvl2pPr marL="283464" indent="-283464">
              <a:lnSpc>
                <a:spcPct val="125000"/>
              </a:lnSpc>
              <a:spcBef>
                <a:spcPts val="0"/>
              </a:spcBef>
              <a:spcAft>
                <a:spcPts val="600"/>
              </a:spcAft>
              <a:defRPr lang="it-IT" sz="1800" spc="100" baseline="0"/>
            </a:lvl2pPr>
            <a:lvl3pPr marL="685800" indent="-283464">
              <a:lnSpc>
                <a:spcPct val="125000"/>
              </a:lnSpc>
              <a:spcBef>
                <a:spcPts val="0"/>
              </a:spcBef>
              <a:spcAft>
                <a:spcPts val="600"/>
              </a:spcAft>
              <a:defRPr lang="it-IT" sz="1800" spc="100" baseline="0"/>
            </a:lvl3pPr>
            <a:lvl4pPr marL="1143000" indent="-283464">
              <a:lnSpc>
                <a:spcPct val="125000"/>
              </a:lnSpc>
              <a:spcBef>
                <a:spcPts val="0"/>
              </a:spcBef>
              <a:spcAft>
                <a:spcPts val="600"/>
              </a:spcAft>
              <a:defRPr lang="it-IT" sz="1800" spc="100" baseline="0"/>
            </a:lvl4pPr>
            <a:lvl5pPr marL="1600200" indent="-283464">
              <a:lnSpc>
                <a:spcPct val="125000"/>
              </a:lnSpc>
              <a:spcBef>
                <a:spcPts val="0"/>
              </a:spcBef>
              <a:spcAft>
                <a:spcPts val="600"/>
              </a:spcAft>
              <a:defRPr lang="it-IT" sz="18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30" name="Segnaposto data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1"/>
                </a:solidFill>
                <a:effectLst>
                  <a:outerShdw blurRad="38100" dist="38100" dir="2700000" algn="tl">
                    <a:srgbClr val="000000">
                      <a:alpha val="43137"/>
                    </a:srgbClr>
                  </a:outerShdw>
                </a:effectLst>
              </a:defRPr>
            </a:lvl1pPr>
          </a:lstStyle>
          <a:p>
            <a:pPr rtl="0"/>
            <a:r>
              <a:rPr lang="it-IT"/>
              <a:t>20XX</a:t>
            </a:r>
          </a:p>
        </p:txBody>
      </p:sp>
      <p:sp>
        <p:nvSpPr>
          <p:cNvPr id="31" name="Segnaposto piè di pagina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32" name="Segnaposto numero diapositiva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103120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noramica del prodotto">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FD970D0-182D-96E3-04B5-5D634F9C4F08}"/>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2" name="Titolo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226143"/>
            <a:ext cx="10515600" cy="1229033"/>
          </a:xfrm>
          <a:prstGeom prst="rect">
            <a:avLst/>
          </a:prstGeom>
        </p:spPr>
        <p:txBody>
          <a:bodyPr rtlCol="0" anchor="b"/>
          <a:lstStyle>
            <a:lvl1pPr algn="ctr">
              <a:defRPr lang="it-IT" sz="2400" cap="all" spc="100" baseline="0">
                <a:solidFill>
                  <a:schemeClr val="tx2">
                    <a:lumMod val="75000"/>
                  </a:schemeClr>
                </a:solidFill>
              </a:defRPr>
            </a:lvl1pPr>
          </a:lstStyle>
          <a:p>
            <a:pPr rtl="0"/>
            <a:r>
              <a:rPr lang="it-IT"/>
              <a:t>Fare clic per inserire il titolo</a:t>
            </a:r>
          </a:p>
        </p:txBody>
      </p:sp>
      <p:sp>
        <p:nvSpPr>
          <p:cNvPr id="8" name="Segnaposto contenuto 7">
            <a:extLst>
              <a:ext uri="{FF2B5EF4-FFF2-40B4-BE49-F238E27FC236}">
                <a16:creationId xmlns:a16="http://schemas.microsoft.com/office/drawing/2014/main" id="{9E453354-6167-7227-F443-F984688CC493}"/>
              </a:ext>
            </a:extLst>
          </p:cNvPr>
          <p:cNvSpPr>
            <a:spLocks noGrp="1"/>
          </p:cNvSpPr>
          <p:nvPr>
            <p:ph sz="quarter" idx="10" hasCustomPrompt="1"/>
          </p:nvPr>
        </p:nvSpPr>
        <p:spPr>
          <a:xfrm>
            <a:off x="849775" y="2858625"/>
            <a:ext cx="3941763" cy="3338513"/>
          </a:xfrm>
          <a:prstGeom prst="rect">
            <a:avLst/>
          </a:prstGeom>
        </p:spPr>
        <p:txBody>
          <a:bodyPr rtlCol="0"/>
          <a:lstStyle>
            <a:lvl1pPr marL="347472" indent="-347472">
              <a:lnSpc>
                <a:spcPct val="125000"/>
              </a:lnSpc>
              <a:spcBef>
                <a:spcPts val="0"/>
              </a:spcBef>
              <a:spcAft>
                <a:spcPts val="600"/>
              </a:spcAft>
              <a:buFont typeface="+mj-lt"/>
              <a:buAutoNum type="arabicPeriod"/>
              <a:defRPr lang="it-IT" sz="1800" spc="100" baseline="0"/>
            </a:lvl1pPr>
            <a:lvl2pPr marL="685800" indent="-347472">
              <a:lnSpc>
                <a:spcPct val="125000"/>
              </a:lnSpc>
              <a:spcBef>
                <a:spcPts val="0"/>
              </a:spcBef>
              <a:spcAft>
                <a:spcPts val="600"/>
              </a:spcAft>
              <a:buFont typeface="+mj-lt"/>
              <a:buAutoNum type="alphaLcPeriod"/>
              <a:defRPr lang="it-IT" sz="1600" spc="100" baseline="0"/>
            </a:lvl2pPr>
            <a:lvl3pPr marL="1143000" indent="-347472">
              <a:lnSpc>
                <a:spcPct val="125000"/>
              </a:lnSpc>
              <a:spcBef>
                <a:spcPts val="0"/>
              </a:spcBef>
              <a:spcAft>
                <a:spcPts val="600"/>
              </a:spcAft>
              <a:buFont typeface="+mj-lt"/>
              <a:buAutoNum type="arabicParenR"/>
              <a:defRPr lang="it-IT" sz="1400" spc="100" baseline="0"/>
            </a:lvl3pPr>
            <a:lvl4pPr marL="1600200" indent="-347472">
              <a:lnSpc>
                <a:spcPct val="125000"/>
              </a:lnSpc>
              <a:spcBef>
                <a:spcPts val="0"/>
              </a:spcBef>
              <a:spcAft>
                <a:spcPts val="600"/>
              </a:spcAft>
              <a:buFont typeface="+mj-lt"/>
              <a:buAutoNum type="alphaLcParenR"/>
              <a:defRPr lang="it-IT" sz="1200" spc="100" baseline="0"/>
            </a:lvl4pPr>
            <a:lvl5pPr marL="2057400" indent="-347472">
              <a:lnSpc>
                <a:spcPct val="125000"/>
              </a:lnSpc>
              <a:spcBef>
                <a:spcPts val="0"/>
              </a:spcBef>
              <a:spcAft>
                <a:spcPts val="600"/>
              </a:spcAft>
              <a:buFont typeface="+mj-lt"/>
              <a:buAutoNum type="romanLcPeriod"/>
              <a:defRPr lang="it-IT" sz="12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9" name="Segnaposto contenuto 7">
            <a:extLst>
              <a:ext uri="{FF2B5EF4-FFF2-40B4-BE49-F238E27FC236}">
                <a16:creationId xmlns:a16="http://schemas.microsoft.com/office/drawing/2014/main" id="{DDA14B5C-C6A4-65FB-34DD-E1C0FF465FF7}"/>
              </a:ext>
            </a:extLst>
          </p:cNvPr>
          <p:cNvSpPr>
            <a:spLocks noGrp="1"/>
          </p:cNvSpPr>
          <p:nvPr>
            <p:ph sz="quarter" idx="11" hasCustomPrompt="1"/>
          </p:nvPr>
        </p:nvSpPr>
        <p:spPr>
          <a:xfrm>
            <a:off x="5342681" y="2858625"/>
            <a:ext cx="6011119" cy="3338513"/>
          </a:xfrm>
          <a:prstGeom prst="rect">
            <a:avLst/>
          </a:prstGeom>
        </p:spPr>
        <p:txBody>
          <a:bodyPr rtlCol="0"/>
          <a:lstStyle>
            <a:lvl1pPr marL="0" indent="0">
              <a:lnSpc>
                <a:spcPct val="125000"/>
              </a:lnSpc>
              <a:spcBef>
                <a:spcPts val="0"/>
              </a:spcBef>
              <a:spcAft>
                <a:spcPts val="600"/>
              </a:spcAft>
              <a:buFont typeface="+mj-lt"/>
              <a:buNone/>
              <a:defRPr lang="it-IT" sz="1800" spc="100" baseline="0"/>
            </a:lvl1pPr>
            <a:lvl2pPr marL="285750" indent="-285750">
              <a:lnSpc>
                <a:spcPct val="125000"/>
              </a:lnSpc>
              <a:spcBef>
                <a:spcPts val="0"/>
              </a:spcBef>
              <a:spcAft>
                <a:spcPts val="600"/>
              </a:spcAft>
              <a:buFont typeface="Arial" panose="020B0604020202020204" pitchFamily="34" charset="0"/>
              <a:buChar char="•"/>
              <a:defRPr lang="it-IT" sz="1800" spc="100" baseline="0"/>
            </a:lvl2pPr>
            <a:lvl3pPr marL="685800" indent="-285750">
              <a:lnSpc>
                <a:spcPct val="125000"/>
              </a:lnSpc>
              <a:spcBef>
                <a:spcPts val="0"/>
              </a:spcBef>
              <a:spcAft>
                <a:spcPts val="600"/>
              </a:spcAft>
              <a:buFont typeface="Arial" panose="020B0604020202020204" pitchFamily="34" charset="0"/>
              <a:buChar char="•"/>
              <a:defRPr lang="it-IT" sz="1800" spc="100" baseline="0"/>
            </a:lvl3pPr>
            <a:lvl4pPr marL="1143000" indent="-285750">
              <a:lnSpc>
                <a:spcPct val="125000"/>
              </a:lnSpc>
              <a:spcBef>
                <a:spcPts val="0"/>
              </a:spcBef>
              <a:spcAft>
                <a:spcPts val="600"/>
              </a:spcAft>
              <a:buFont typeface="Arial" panose="020B0604020202020204" pitchFamily="34" charset="0"/>
              <a:buChar char="•"/>
              <a:defRPr lang="it-IT" sz="1800" spc="100" baseline="0"/>
            </a:lvl4pPr>
            <a:lvl5pPr marL="1600200" indent="-285750">
              <a:lnSpc>
                <a:spcPct val="125000"/>
              </a:lnSpc>
              <a:spcBef>
                <a:spcPts val="0"/>
              </a:spcBef>
              <a:spcAft>
                <a:spcPts val="600"/>
              </a:spcAft>
              <a:buFont typeface="Arial" panose="020B0604020202020204" pitchFamily="34" charset="0"/>
              <a:buChar char="•"/>
              <a:defRPr lang="it-IT" sz="18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40" name="Segnaposto data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2">
                    <a:lumMod val="50000"/>
                  </a:schemeClr>
                </a:solidFill>
              </a:defRPr>
            </a:lvl1pPr>
          </a:lstStyle>
          <a:p>
            <a:pPr rtl="0"/>
            <a:r>
              <a:rPr lang="it-IT"/>
              <a:t>20XX</a:t>
            </a:r>
          </a:p>
        </p:txBody>
      </p:sp>
      <p:sp>
        <p:nvSpPr>
          <p:cNvPr id="41" name="Segnaposto piè di pagina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42" name="Segnaposto numero diapositiva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414765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i siamo">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DC1E109A-BBBE-498A-AC65-464AAF5710C4}"/>
              </a:ext>
            </a:extLst>
          </p:cNvPr>
          <p:cNvSpPr>
            <a:spLocks noGrp="1"/>
          </p:cNvSpPr>
          <p:nvPr>
            <p:ph type="title" hasCustomPrompt="1"/>
          </p:nvPr>
        </p:nvSpPr>
        <p:spPr>
          <a:xfrm>
            <a:off x="914400" y="766915"/>
            <a:ext cx="2782529" cy="2163098"/>
          </a:xfrm>
          <a:prstGeom prst="rect">
            <a:avLst/>
          </a:prstGeom>
          <a:ln w="28575">
            <a:solidFill>
              <a:schemeClr val="accent2"/>
            </a:solidFill>
          </a:ln>
        </p:spPr>
        <p:txBody>
          <a:bodyPr rtlCol="0" anchor="ctr"/>
          <a:lstStyle>
            <a:lvl1pPr algn="ctr">
              <a:lnSpc>
                <a:spcPct val="100000"/>
              </a:lnSpc>
              <a:defRPr lang="it-IT" sz="2400" cap="all" spc="100" baseline="0">
                <a:solidFill>
                  <a:schemeClr val="accent2"/>
                </a:solidFill>
              </a:defRPr>
            </a:lvl1pPr>
          </a:lstStyle>
          <a:p>
            <a:pPr rtl="0"/>
            <a:r>
              <a:rPr lang="it-IT"/>
              <a:t>titolo</a:t>
            </a:r>
          </a:p>
        </p:txBody>
      </p:sp>
      <p:sp>
        <p:nvSpPr>
          <p:cNvPr id="10" name="Segnaposto testo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864796" y="960385"/>
            <a:ext cx="6341212" cy="1969628"/>
          </a:xfrm>
          <a:prstGeom prst="rect">
            <a:avLst/>
          </a:prstGeom>
        </p:spPr>
        <p:txBody>
          <a:bodyPr rtlCol="0" anchor="t"/>
          <a:lstStyle>
            <a:lvl1pPr marL="0" indent="0" algn="l">
              <a:lnSpc>
                <a:spcPct val="125000"/>
              </a:lnSpc>
              <a:spcBef>
                <a:spcPts val="0"/>
              </a:spcBef>
              <a:spcAft>
                <a:spcPts val="600"/>
              </a:spcAft>
              <a:buNone/>
              <a:defRPr lang="it-IT" sz="1800" cap="none" spc="100" baseline="0">
                <a:solidFill>
                  <a:schemeClr val="tx1"/>
                </a:solidFill>
                <a:latin typeface="+mn-lt"/>
              </a:defRPr>
            </a:lvl1pPr>
          </a:lstStyle>
          <a:p>
            <a:pPr lvl="0" rtl="0"/>
            <a:r>
              <a:rPr lang="it-IT"/>
              <a:t>Fare clic per inserire il testo</a:t>
            </a:r>
          </a:p>
        </p:txBody>
      </p:sp>
      <p:sp>
        <p:nvSpPr>
          <p:cNvPr id="8" name="Segnaposto immagine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716594"/>
            <a:ext cx="12192000" cy="3141406"/>
          </a:xfrm>
          <a:prstGeom prst="rect">
            <a:avLst/>
          </a:prstGeom>
        </p:spPr>
        <p:txBody>
          <a:bodyPr rtlCol="0"/>
          <a:lstStyle>
            <a:lvl1pPr marL="0" indent="0" algn="ctr">
              <a:buNone/>
              <a:defRPr lang="it-IT"/>
            </a:lvl1pPr>
          </a:lstStyle>
          <a:p>
            <a:pPr rtl="0"/>
            <a:r>
              <a:rPr lang="it-IT"/>
              <a:t>Fai clic per aggiungere una foto</a:t>
            </a:r>
          </a:p>
        </p:txBody>
      </p:sp>
      <p:sp>
        <p:nvSpPr>
          <p:cNvPr id="11" name="Segnaposto data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1"/>
                </a:solidFill>
                <a:effectLst>
                  <a:outerShdw blurRad="38100" dist="38100" dir="2700000" algn="tl">
                    <a:srgbClr val="000000">
                      <a:alpha val="43137"/>
                    </a:srgbClr>
                  </a:outerShdw>
                </a:effectLst>
              </a:defRPr>
            </a:lvl1pPr>
          </a:lstStyle>
          <a:p>
            <a:pPr rtl="0"/>
            <a:r>
              <a:rPr lang="it-IT"/>
              <a:t>20XX</a:t>
            </a:r>
          </a:p>
        </p:txBody>
      </p:sp>
      <p:sp>
        <p:nvSpPr>
          <p:cNvPr id="12" name="Segnaposto piè di pagina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1"/>
                </a:solidFill>
                <a:effectLst>
                  <a:outerShdw blurRad="38100" dist="38100" dir="2700000" algn="tl">
                    <a:srgbClr val="000000">
                      <a:alpha val="43137"/>
                    </a:srgbClr>
                  </a:outerShdw>
                </a:effectLst>
                <a:latin typeface="+mj-lt"/>
              </a:defRPr>
            </a:lvl1pPr>
          </a:lstStyle>
          <a:p>
            <a:pPr rtl="0"/>
            <a:r>
              <a:rPr lang="it-IT"/>
              <a:t>Presentazione</a:t>
            </a:r>
          </a:p>
        </p:txBody>
      </p:sp>
      <p:sp>
        <p:nvSpPr>
          <p:cNvPr id="13" name="Segnaposto numero diapositiva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169121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i finanziari">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CE5E8994-67B0-7A02-C300-3232691564F0}"/>
              </a:ext>
              <a:ext uri="{C183D7F6-B498-43B3-948B-1728B52AA6E4}">
                <adec:decorative xmlns:adec="http://schemas.microsoft.com/office/drawing/2017/decorative" val="1"/>
              </a:ext>
            </a:extLst>
          </p:cNvPr>
          <p:cNvSpPr/>
          <p:nvPr userDrawn="1"/>
        </p:nvSpPr>
        <p:spPr>
          <a:xfrm>
            <a:off x="4532671" y="0"/>
            <a:ext cx="7659329" cy="6858000"/>
          </a:xfrm>
          <a:prstGeom prst="rect">
            <a:avLst/>
          </a:prstGeom>
          <a:solidFill>
            <a:schemeClr val="accent2">
              <a:lumMod val="40000"/>
              <a:lumOff val="6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2" name="Titolo 1">
            <a:extLst>
              <a:ext uri="{FF2B5EF4-FFF2-40B4-BE49-F238E27FC236}">
                <a16:creationId xmlns:a16="http://schemas.microsoft.com/office/drawing/2014/main" id="{7DD96D4A-16D3-4C35-A383-2DF039D54CF4}"/>
              </a:ext>
            </a:extLst>
          </p:cNvPr>
          <p:cNvSpPr>
            <a:spLocks noGrp="1"/>
          </p:cNvSpPr>
          <p:nvPr>
            <p:ph type="title" hasCustomPrompt="1"/>
          </p:nvPr>
        </p:nvSpPr>
        <p:spPr>
          <a:xfrm>
            <a:off x="933791" y="787869"/>
            <a:ext cx="2743200" cy="2142144"/>
          </a:xfrm>
          <a:prstGeom prst="rect">
            <a:avLst/>
          </a:prstGeom>
          <a:ln w="28575">
            <a:solidFill>
              <a:schemeClr val="accent2"/>
            </a:solidFill>
          </a:ln>
        </p:spPr>
        <p:txBody>
          <a:bodyPr rtlCol="0" anchor="ctr"/>
          <a:lstStyle>
            <a:lvl1pPr algn="ctr">
              <a:lnSpc>
                <a:spcPct val="100000"/>
              </a:lnSpc>
              <a:defRPr lang="it-IT" sz="2400" cap="all" spc="100" baseline="0">
                <a:solidFill>
                  <a:schemeClr val="accent2"/>
                </a:solidFill>
              </a:defRPr>
            </a:lvl1pPr>
          </a:lstStyle>
          <a:p>
            <a:pPr rtl="0"/>
            <a:r>
              <a:rPr lang="it-IT"/>
              <a:t>Fare clic per inserire il titolo</a:t>
            </a:r>
          </a:p>
        </p:txBody>
      </p:sp>
      <p:sp>
        <p:nvSpPr>
          <p:cNvPr id="12" name="Segnaposto testo 11">
            <a:extLst>
              <a:ext uri="{FF2B5EF4-FFF2-40B4-BE49-F238E27FC236}">
                <a16:creationId xmlns:a16="http://schemas.microsoft.com/office/drawing/2014/main" id="{2EA6B5C4-24E3-C021-071B-DFF6C6CC497B}"/>
              </a:ext>
            </a:extLst>
          </p:cNvPr>
          <p:cNvSpPr>
            <a:spLocks noGrp="1"/>
          </p:cNvSpPr>
          <p:nvPr>
            <p:ph type="body" sz="quarter" idx="16" hasCustomPrompt="1"/>
          </p:nvPr>
        </p:nvSpPr>
        <p:spPr>
          <a:xfrm>
            <a:off x="933449" y="3429000"/>
            <a:ext cx="2920796" cy="2927350"/>
          </a:xfrm>
          <a:prstGeom prst="rect">
            <a:avLst/>
          </a:prstGeom>
        </p:spPr>
        <p:txBody>
          <a:bodyPr rtlCol="0"/>
          <a:lstStyle>
            <a:lvl1pPr marL="0" indent="0">
              <a:lnSpc>
                <a:spcPct val="125000"/>
              </a:lnSpc>
              <a:spcBef>
                <a:spcPts val="0"/>
              </a:spcBef>
              <a:spcAft>
                <a:spcPts val="600"/>
              </a:spcAft>
              <a:buNone/>
              <a:defRPr lang="it-IT" sz="1800" spc="100" baseline="0"/>
            </a:lvl1pPr>
            <a:lvl2pPr marL="457200" indent="0">
              <a:lnSpc>
                <a:spcPct val="125000"/>
              </a:lnSpc>
              <a:spcBef>
                <a:spcPts val="0"/>
              </a:spcBef>
              <a:spcAft>
                <a:spcPts val="600"/>
              </a:spcAft>
              <a:buNone/>
              <a:defRPr lang="it-IT" sz="1600" spc="100" baseline="0"/>
            </a:lvl2pPr>
            <a:lvl3pPr marL="914400" indent="0">
              <a:lnSpc>
                <a:spcPct val="125000"/>
              </a:lnSpc>
              <a:spcBef>
                <a:spcPts val="0"/>
              </a:spcBef>
              <a:spcAft>
                <a:spcPts val="600"/>
              </a:spcAft>
              <a:buNone/>
              <a:defRPr lang="it-IT" sz="1400" spc="100" baseline="0"/>
            </a:lvl3pPr>
            <a:lvl4pPr marL="1371600" indent="0">
              <a:lnSpc>
                <a:spcPct val="125000"/>
              </a:lnSpc>
              <a:spcBef>
                <a:spcPts val="0"/>
              </a:spcBef>
              <a:spcAft>
                <a:spcPts val="600"/>
              </a:spcAft>
              <a:buNone/>
              <a:defRPr lang="it-IT" sz="1200" spc="100" baseline="0"/>
            </a:lvl4pPr>
            <a:lvl5pPr marL="1828800" indent="0">
              <a:lnSpc>
                <a:spcPct val="125000"/>
              </a:lnSpc>
              <a:spcBef>
                <a:spcPts val="0"/>
              </a:spcBef>
              <a:spcAft>
                <a:spcPts val="600"/>
              </a:spcAft>
              <a:buNone/>
              <a:defRPr lang="it-IT" sz="12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10" name="Segnaposto contenuto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5220928" y="787869"/>
            <a:ext cx="6292646" cy="5432263"/>
          </a:xfrm>
          <a:prstGeom prst="rect">
            <a:avLst/>
          </a:prstGeom>
        </p:spPr>
        <p:txBody>
          <a:bodyPr rtlCol="0"/>
          <a:lstStyle>
            <a:lvl1pPr marL="0" indent="0" algn="ctr">
              <a:buNone/>
              <a:defRPr lang="it-IT" sz="1800" cap="all" baseline="0">
                <a:solidFill>
                  <a:schemeClr val="tx1"/>
                </a:solidFill>
              </a:defRPr>
            </a:lvl1pPr>
            <a:lvl2pPr marL="457200" indent="0">
              <a:buNone/>
              <a:defRPr lang="it-IT" sz="1600" cap="all" baseline="0">
                <a:solidFill>
                  <a:schemeClr val="accent5">
                    <a:lumMod val="50000"/>
                  </a:schemeClr>
                </a:solidFill>
              </a:defRPr>
            </a:lvl2pPr>
            <a:lvl3pPr marL="914400" indent="0">
              <a:buNone/>
              <a:defRPr lang="it-IT" sz="1400" cap="all" baseline="0">
                <a:solidFill>
                  <a:schemeClr val="accent5">
                    <a:lumMod val="50000"/>
                  </a:schemeClr>
                </a:solidFill>
              </a:defRPr>
            </a:lvl3pPr>
            <a:lvl4pPr marL="1371600" indent="0">
              <a:buNone/>
              <a:defRPr lang="it-IT" sz="1200" cap="all" baseline="0">
                <a:solidFill>
                  <a:schemeClr val="accent5">
                    <a:lumMod val="50000"/>
                  </a:schemeClr>
                </a:solidFill>
              </a:defRPr>
            </a:lvl4pPr>
            <a:lvl5pPr marL="1828800" indent="0">
              <a:buNone/>
              <a:defRPr lang="it-IT" sz="1200" cap="all" baseline="0">
                <a:solidFill>
                  <a:schemeClr val="accent5">
                    <a:lumMod val="50000"/>
                  </a:schemeClr>
                </a:solidFill>
              </a:defRPr>
            </a:lvl5pPr>
          </a:lstStyle>
          <a:p>
            <a:pPr lvl="0" rtl="0"/>
            <a:r>
              <a:rPr lang="it-IT"/>
              <a:t>Fai clic per aggiungere contenuto</a:t>
            </a:r>
          </a:p>
        </p:txBody>
      </p:sp>
      <p:sp>
        <p:nvSpPr>
          <p:cNvPr id="3" name="Segnaposto data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rtlCol="0"/>
          <a:lstStyle>
            <a:defPPr>
              <a:defRPr lang="it-IT"/>
            </a:defPPr>
          </a:lstStyle>
          <a:p>
            <a:pPr rtl="0"/>
            <a:r>
              <a:rPr lang="it-IT"/>
              <a:t>20XX</a:t>
            </a:r>
          </a:p>
        </p:txBody>
      </p:sp>
      <p:sp>
        <p:nvSpPr>
          <p:cNvPr id="4" name="Segnaposto piè di pagina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rtlCol="0"/>
          <a:lstStyle>
            <a:defPPr>
              <a:defRPr lang="it-IT"/>
            </a:defPPr>
          </a:lstStyle>
          <a:p>
            <a:pPr rtl="0"/>
            <a:r>
              <a:rPr lang="it-IT"/>
              <a:t>Presentazione</a:t>
            </a:r>
          </a:p>
        </p:txBody>
      </p:sp>
      <p:sp>
        <p:nvSpPr>
          <p:cNvPr id="5" name="Segnaposto numero diapositiva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rtlCol="0"/>
          <a:lstStyle>
            <a:lvl1pPr>
              <a:defRPr lang="it-IT">
                <a:solidFill>
                  <a:schemeClr val="bg1"/>
                </a:solidFill>
                <a:effectLst>
                  <a:outerShdw blurRad="38100" dist="38100" dir="2700000" algn="tl">
                    <a:srgbClr val="000000">
                      <a:alpha val="43137"/>
                    </a:srgbClr>
                  </a:outerShdw>
                </a:effectLst>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137880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 nostra concorrenz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41225E-57F6-4605-A684-F9B30F1F664E}"/>
              </a:ext>
            </a:extLst>
          </p:cNvPr>
          <p:cNvSpPr>
            <a:spLocks noGrp="1"/>
          </p:cNvSpPr>
          <p:nvPr>
            <p:ph type="title" hasCustomPrompt="1"/>
          </p:nvPr>
        </p:nvSpPr>
        <p:spPr>
          <a:xfrm>
            <a:off x="-10559" y="1"/>
            <a:ext cx="4952999" cy="2182482"/>
          </a:xfrm>
          <a:prstGeom prst="rect">
            <a:avLst/>
          </a:prstGeom>
          <a:solidFill>
            <a:schemeClr val="accent2">
              <a:alpha val="92000"/>
            </a:schemeClr>
          </a:solidFill>
        </p:spPr>
        <p:txBody>
          <a:bodyPr lIns="731520" rIns="731520" rtlCol="0" anchor="ctr"/>
          <a:lstStyle>
            <a:lvl1pPr algn="ctr">
              <a:defRPr lang="it-IT" sz="2400" cap="all" spc="100" baseline="0">
                <a:solidFill>
                  <a:schemeClr val="bg1"/>
                </a:solidFill>
              </a:defRPr>
            </a:lvl1pPr>
          </a:lstStyle>
          <a:p>
            <a:pPr rtl="0"/>
            <a:r>
              <a:rPr lang="it-IT"/>
              <a:t>Fare clic per inserire il titolo</a:t>
            </a:r>
          </a:p>
        </p:txBody>
      </p:sp>
      <p:sp>
        <p:nvSpPr>
          <p:cNvPr id="7" name="Segnaposto immagine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942932" y="0"/>
            <a:ext cx="7249067" cy="2182483"/>
          </a:xfrm>
          <a:prstGeom prst="rect">
            <a:avLst/>
          </a:prstGeom>
        </p:spPr>
        <p:txBody>
          <a:bodyPr rtlCol="0"/>
          <a:lstStyle>
            <a:lvl1pPr marL="0" indent="0" algn="ctr">
              <a:buNone/>
              <a:defRPr lang="it-IT"/>
            </a:lvl1pPr>
          </a:lstStyle>
          <a:p>
            <a:pPr rtl="0"/>
            <a:r>
              <a:rPr lang="it-IT"/>
              <a:t>Fai clic per aggiungere una foto</a:t>
            </a:r>
          </a:p>
        </p:txBody>
      </p:sp>
      <p:sp>
        <p:nvSpPr>
          <p:cNvPr id="11" name="Segnaposto testo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2924355"/>
            <a:ext cx="3769525" cy="3300645"/>
          </a:xfrm>
          <a:prstGeom prst="rect">
            <a:avLst/>
          </a:prstGeom>
        </p:spPr>
        <p:txBody>
          <a:bodyPr rtlCol="0" anchor="t"/>
          <a:lstStyle>
            <a:lvl1pPr marL="0" indent="0" algn="l">
              <a:lnSpc>
                <a:spcPct val="125000"/>
              </a:lnSpc>
              <a:spcBef>
                <a:spcPts val="0"/>
              </a:spcBef>
              <a:spcAft>
                <a:spcPts val="600"/>
              </a:spcAft>
              <a:buNone/>
              <a:defRPr lang="it-IT" sz="1800" cap="none" spc="100" baseline="0">
                <a:solidFill>
                  <a:schemeClr val="tx1"/>
                </a:solidFill>
                <a:latin typeface="+mn-lt"/>
              </a:defRPr>
            </a:lvl1pPr>
          </a:lstStyle>
          <a:p>
            <a:pPr lvl="0" rtl="0"/>
            <a:r>
              <a:rPr lang="it-IT"/>
              <a:t>Fare clic per inserire il testo</a:t>
            </a:r>
          </a:p>
        </p:txBody>
      </p:sp>
      <p:sp>
        <p:nvSpPr>
          <p:cNvPr id="6" name="Segnaposto contenuto 5">
            <a:extLst>
              <a:ext uri="{FF2B5EF4-FFF2-40B4-BE49-F238E27FC236}">
                <a16:creationId xmlns:a16="http://schemas.microsoft.com/office/drawing/2014/main" id="{46E5C19A-AE6A-FEDE-6B3C-9B1701F4C501}"/>
              </a:ext>
            </a:extLst>
          </p:cNvPr>
          <p:cNvSpPr>
            <a:spLocks noGrp="1"/>
          </p:cNvSpPr>
          <p:nvPr>
            <p:ph sz="quarter" idx="13" hasCustomPrompt="1"/>
          </p:nvPr>
        </p:nvSpPr>
        <p:spPr>
          <a:xfrm>
            <a:off x="4933262" y="2932801"/>
            <a:ext cx="6411912" cy="3300851"/>
          </a:xfrm>
          <a:prstGeom prst="rect">
            <a:avLst/>
          </a:prstGeom>
        </p:spPr>
        <p:txBody>
          <a:bodyPr rtlCol="0"/>
          <a:lstStyle>
            <a:lvl1pPr marL="283464" indent="-283464">
              <a:lnSpc>
                <a:spcPct val="125000"/>
              </a:lnSpc>
              <a:spcBef>
                <a:spcPts val="0"/>
              </a:spcBef>
              <a:spcAft>
                <a:spcPts val="0"/>
              </a:spcAft>
              <a:defRPr lang="it-IT" sz="1800" spc="100" baseline="0"/>
            </a:lvl1pPr>
            <a:lvl2pPr marL="914400" indent="-283464">
              <a:lnSpc>
                <a:spcPct val="125000"/>
              </a:lnSpc>
              <a:spcBef>
                <a:spcPts val="0"/>
              </a:spcBef>
              <a:spcAft>
                <a:spcPts val="0"/>
              </a:spcAft>
              <a:defRPr lang="it-IT" sz="1800" spc="100" baseline="0"/>
            </a:lvl2pPr>
            <a:lvl3pPr marL="1371600" indent="-283464">
              <a:lnSpc>
                <a:spcPct val="125000"/>
              </a:lnSpc>
              <a:spcBef>
                <a:spcPts val="0"/>
              </a:spcBef>
              <a:spcAft>
                <a:spcPts val="0"/>
              </a:spcAft>
              <a:defRPr lang="it-IT" sz="1800" spc="100" baseline="0"/>
            </a:lvl3pPr>
            <a:lvl4pPr marL="1828800" indent="-283464">
              <a:lnSpc>
                <a:spcPct val="125000"/>
              </a:lnSpc>
              <a:spcBef>
                <a:spcPts val="0"/>
              </a:spcBef>
              <a:spcAft>
                <a:spcPts val="0"/>
              </a:spcAft>
              <a:defRPr lang="it-IT" sz="1800" spc="100" baseline="0"/>
            </a:lvl4pPr>
            <a:lvl5pPr marL="2286000" indent="-283464">
              <a:lnSpc>
                <a:spcPct val="125000"/>
              </a:lnSpc>
              <a:spcBef>
                <a:spcPts val="0"/>
              </a:spcBef>
              <a:spcAft>
                <a:spcPts val="0"/>
              </a:spcAft>
              <a:defRPr lang="it-IT" sz="18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8" name="Segnaposto data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2">
                    <a:lumMod val="50000"/>
                  </a:schemeClr>
                </a:solidFill>
              </a:defRPr>
            </a:lvl1pPr>
          </a:lstStyle>
          <a:p>
            <a:pPr rtl="0"/>
            <a:r>
              <a:rPr lang="it-IT"/>
              <a:t>20XX</a:t>
            </a:r>
          </a:p>
        </p:txBody>
      </p:sp>
      <p:sp>
        <p:nvSpPr>
          <p:cNvPr id="9" name="Segnaposto piè di pagina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10" name="Segnaposto numero diapositiva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l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A96722F2-1968-8B82-9382-187D808D9CAE}"/>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10" name="Titolo 9">
            <a:extLst>
              <a:ext uri="{FF2B5EF4-FFF2-40B4-BE49-F238E27FC236}">
                <a16:creationId xmlns:a16="http://schemas.microsoft.com/office/drawing/2014/main" id="{8F6663C8-5425-48D7-9E9D-F2B794222FA5}"/>
              </a:ext>
            </a:extLst>
          </p:cNvPr>
          <p:cNvSpPr>
            <a:spLocks noGrp="1"/>
          </p:cNvSpPr>
          <p:nvPr>
            <p:ph type="title" hasCustomPrompt="1"/>
          </p:nvPr>
        </p:nvSpPr>
        <p:spPr>
          <a:xfrm>
            <a:off x="838200" y="241541"/>
            <a:ext cx="10515600" cy="1215894"/>
          </a:xfrm>
          <a:prstGeom prst="rect">
            <a:avLst/>
          </a:prstGeom>
        </p:spPr>
        <p:txBody>
          <a:bodyPr rtlCol="0" anchor="b"/>
          <a:lstStyle>
            <a:lvl1pPr algn="ctr">
              <a:defRPr lang="it-IT" sz="2400" cap="all" spc="100" baseline="0">
                <a:solidFill>
                  <a:schemeClr val="tx2"/>
                </a:solidFill>
              </a:defRPr>
            </a:lvl1pPr>
          </a:lstStyle>
          <a:p>
            <a:pPr rtl="0"/>
            <a:r>
              <a:rPr lang="it-IT"/>
              <a:t>FAI CLIC per aggiungere il titolo</a:t>
            </a:r>
          </a:p>
        </p:txBody>
      </p:sp>
      <p:sp>
        <p:nvSpPr>
          <p:cNvPr id="30" name="Segnaposto contenuto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859468" y="2674190"/>
            <a:ext cx="10494331" cy="3605840"/>
          </a:xfrm>
          <a:prstGeom prst="rect">
            <a:avLst/>
          </a:prstGeom>
        </p:spPr>
        <p:txBody>
          <a:bodyPr rtlCol="0"/>
          <a:lstStyle>
            <a:lvl1pPr marL="0" indent="0">
              <a:buNone/>
              <a:defRPr lang="it-IT" sz="1400" cap="all" baseline="0"/>
            </a:lvl1pPr>
            <a:lvl2pPr marL="457200" indent="0">
              <a:buNone/>
              <a:defRPr lang="it-IT"/>
            </a:lvl2pPr>
            <a:lvl3pPr marL="914400" indent="0">
              <a:buNone/>
              <a:defRPr lang="it-IT"/>
            </a:lvl3pPr>
            <a:lvl4pPr marL="1371600" indent="0">
              <a:buNone/>
              <a:defRPr lang="it-IT"/>
            </a:lvl4pPr>
            <a:lvl5pPr marL="1828800" indent="0">
              <a:buNone/>
              <a:defRPr lang="it-IT"/>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3" name="Segnaposto data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rtlCol="0"/>
          <a:lstStyle>
            <a:defPPr>
              <a:defRPr lang="it-IT"/>
            </a:defPPr>
          </a:lstStyle>
          <a:p>
            <a:pPr rtl="0"/>
            <a:r>
              <a:rPr lang="it-IT"/>
              <a:t>20XX</a:t>
            </a:r>
          </a:p>
        </p:txBody>
      </p:sp>
      <p:sp>
        <p:nvSpPr>
          <p:cNvPr id="4" name="Segnaposto piè di pagina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rtlCol="0"/>
          <a:lstStyle>
            <a:defPPr>
              <a:defRPr lang="it-IT"/>
            </a:defPPr>
          </a:lstStyle>
          <a:p>
            <a:pPr rtl="0"/>
            <a:r>
              <a:rPr lang="it-IT"/>
              <a:t>Presentazione</a:t>
            </a:r>
          </a:p>
        </p:txBody>
      </p:sp>
      <p:sp>
        <p:nvSpPr>
          <p:cNvPr id="5" name="Segnaposto numero diapositiva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rtlCol="0"/>
          <a:lstStyle>
            <a:defPPr>
              <a:defRPr lang="it-IT"/>
            </a:def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78116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zie 2">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906EC1-D867-4113-B1E4-72ADCC4B1586}"/>
              </a:ext>
            </a:extLst>
          </p:cNvPr>
          <p:cNvSpPr>
            <a:spLocks noGrp="1"/>
          </p:cNvSpPr>
          <p:nvPr>
            <p:ph type="title" hasCustomPrompt="1"/>
          </p:nvPr>
        </p:nvSpPr>
        <p:spPr>
          <a:xfrm>
            <a:off x="1130061" y="1541398"/>
            <a:ext cx="4442603" cy="2124827"/>
          </a:xfrm>
          <a:prstGeom prst="rect">
            <a:avLst/>
          </a:prstGeom>
          <a:noFill/>
          <a:ln w="28575">
            <a:solidFill>
              <a:schemeClr val="tx1"/>
            </a:solidFill>
          </a:ln>
        </p:spPr>
        <p:txBody>
          <a:bodyPr rtlCol="0" anchor="ctr"/>
          <a:lstStyle>
            <a:lvl1pPr algn="ctr">
              <a:defRPr lang="it-IT" sz="2400" cap="all" spc="100" baseline="0">
                <a:solidFill>
                  <a:schemeClr val="tx1"/>
                </a:solidFill>
              </a:defRPr>
            </a:lvl1pPr>
          </a:lstStyle>
          <a:p>
            <a:pPr rtl="0"/>
            <a:r>
              <a:rPr lang="it-IT"/>
              <a:t>Inserire il titolo</a:t>
            </a:r>
          </a:p>
        </p:txBody>
      </p:sp>
      <p:sp>
        <p:nvSpPr>
          <p:cNvPr id="38" name="Segnaposto testo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1130061" y="3984426"/>
            <a:ext cx="4442603" cy="2424999"/>
          </a:xfrm>
          <a:prstGeom prst="rect">
            <a:avLst/>
          </a:prstGeom>
        </p:spPr>
        <p:txBody>
          <a:bodyPr rtlCol="0" anchor="t"/>
          <a:lstStyle>
            <a:lvl1pPr marL="0" indent="0" algn="ctr">
              <a:lnSpc>
                <a:spcPct val="125000"/>
              </a:lnSpc>
              <a:spcBef>
                <a:spcPts val="0"/>
              </a:spcBef>
              <a:spcAft>
                <a:spcPts val="600"/>
              </a:spcAft>
              <a:buNone/>
              <a:defRPr lang="it-IT" sz="1800" cap="none" spc="100" baseline="0">
                <a:solidFill>
                  <a:schemeClr val="tx1"/>
                </a:solidFill>
                <a:latin typeface="+mn-lt"/>
              </a:defRPr>
            </a:lvl1pPr>
          </a:lstStyle>
          <a:p>
            <a:pPr lvl="0" rtl="0"/>
            <a:r>
              <a:rPr lang="it-IT"/>
              <a:t>Fare clic per inserire il testo</a:t>
            </a:r>
          </a:p>
        </p:txBody>
      </p:sp>
      <p:sp>
        <p:nvSpPr>
          <p:cNvPr id="11" name="Segnaposto immagine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6771736" y="0"/>
            <a:ext cx="5420263" cy="6858000"/>
          </a:xfrm>
          <a:prstGeom prst="rect">
            <a:avLst/>
          </a:prstGeom>
        </p:spPr>
        <p:txBody>
          <a:bodyPr rtlCol="0"/>
          <a:lstStyle>
            <a:lvl1pPr marL="0" indent="0" algn="ctr">
              <a:buNone/>
              <a:defRPr lang="it-IT"/>
            </a:lvl1pPr>
          </a:lstStyle>
          <a:p>
            <a:pPr rtl="0"/>
            <a:r>
              <a:rPr lang="it-IT"/>
              <a:t>Fai clic per aggiungere una foto</a:t>
            </a:r>
          </a:p>
        </p:txBody>
      </p:sp>
    </p:spTree>
    <p:extLst>
      <p:ext uri="{BB962C8B-B14F-4D97-AF65-F5344CB8AC3E}">
        <p14:creationId xmlns:p14="http://schemas.microsoft.com/office/powerpoint/2010/main" val="425779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9FBD9"/>
        </a:solidFill>
        <a:effectLst/>
      </p:bgPr>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2">
                    <a:lumMod val="50000"/>
                  </a:schemeClr>
                </a:solidFill>
              </a:defRPr>
            </a:lvl1pPr>
          </a:lstStyle>
          <a:p>
            <a:pPr rtl="0"/>
            <a:r>
              <a:rPr lang="it-IT"/>
              <a:t>20XX</a:t>
            </a:r>
          </a:p>
        </p:txBody>
      </p:sp>
      <p:sp>
        <p:nvSpPr>
          <p:cNvPr id="5" name="Segnaposto piè di pagina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6" name="Segnaposto numero diapositiva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73" r:id="rId3"/>
    <p:sldLayoutId id="2147483669" r:id="rId4"/>
    <p:sldLayoutId id="2147483651" r:id="rId5"/>
    <p:sldLayoutId id="2147483671" r:id="rId6"/>
    <p:sldLayoutId id="2147483652" r:id="rId7"/>
    <p:sldLayoutId id="2147483653" r:id="rId8"/>
    <p:sldLayoutId id="2147483650" r:id="rId9"/>
    <p:sldLayoutId id="2147483664" r:id="rId10"/>
    <p:sldLayoutId id="2147483659" r:id="rId11"/>
    <p:sldLayoutId id="2147483662" r:id="rId12"/>
    <p:sldLayoutId id="2147483670" r:id="rId13"/>
  </p:sldLayoutIdLst>
  <p:hf hdr="0" ftr="0" dt="0"/>
  <p:txStyles>
    <p:titleStyle>
      <a:lvl1pPr algn="l" defTabSz="914400" rtl="0" eaLnBrk="1" latinLnBrk="0" hangingPunct="1">
        <a:lnSpc>
          <a:spcPct val="90000"/>
        </a:lnSpc>
        <a:spcBef>
          <a:spcPct val="0"/>
        </a:spcBef>
        <a:buNone/>
        <a:defRPr lang="it-IT"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it-IT"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it-IT"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it-IT"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9pPr>
    </p:bodyStyle>
    <p:otherStyle>
      <a:defPPr>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studiolegale.leggiditalia.it/#id=C1CI0000002344,__m=documen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descr="Primo piano di un campo verde">
            <a:extLst>
              <a:ext uri="{FF2B5EF4-FFF2-40B4-BE49-F238E27FC236}">
                <a16:creationId xmlns:a16="http://schemas.microsoft.com/office/drawing/2014/main" id="{FE4A4B5C-D71A-0CFA-A601-EB93F13F5AA0}"/>
              </a:ext>
            </a:extLst>
          </p:cNvPr>
          <p:cNvPicPr>
            <a:picLocks noGrp="1" noChangeAspect="1"/>
          </p:cNvPicPr>
          <p:nvPr>
            <p:ph type="pic" sz="quarter" idx="10"/>
          </p:nvPr>
        </p:nvPicPr>
        <p:blipFill>
          <a:blip r:embed="rId3">
            <a:alphaModFix amt="50000"/>
          </a:blip>
          <a:srcRect/>
          <a:stretch/>
        </p:blipFill>
        <p:spPr>
          <a:xfrm>
            <a:off x="0" y="0"/>
            <a:ext cx="12192000" cy="6858000"/>
          </a:xfrm>
          <a:noFill/>
        </p:spPr>
      </p:pic>
      <p:sp>
        <p:nvSpPr>
          <p:cNvPr id="7" name="Titolo 6">
            <a:extLst>
              <a:ext uri="{FF2B5EF4-FFF2-40B4-BE49-F238E27FC236}">
                <a16:creationId xmlns:a16="http://schemas.microsoft.com/office/drawing/2014/main" id="{C0147929-8D39-DAA9-C3C5-4829D9C31C27}"/>
              </a:ext>
            </a:extLst>
          </p:cNvPr>
          <p:cNvSpPr>
            <a:spLocks noGrp="1"/>
          </p:cNvSpPr>
          <p:nvPr>
            <p:ph type="title"/>
          </p:nvPr>
        </p:nvSpPr>
        <p:spPr>
          <a:xfrm>
            <a:off x="1199909" y="2335192"/>
            <a:ext cx="9792182" cy="2948008"/>
          </a:xfrm>
          <a:ln>
            <a:solidFill>
              <a:schemeClr val="bg1"/>
            </a:solidFill>
          </a:ln>
        </p:spPr>
        <p:txBody>
          <a:bodyPr rtlCol="0"/>
          <a:lstStyle>
            <a:defPPr>
              <a:defRPr lang="it-IT"/>
            </a:defPPr>
          </a:lstStyle>
          <a:p>
            <a:r>
              <a:rPr lang="it-IT" dirty="0">
                <a:solidFill>
                  <a:schemeClr val="accent2"/>
                </a:solidFill>
              </a:rPr>
              <a:t>Il procedimento cautelare </a:t>
            </a:r>
            <a:br>
              <a:rPr lang="it-IT" dirty="0">
                <a:solidFill>
                  <a:schemeClr val="accent2"/>
                </a:solidFill>
              </a:rPr>
            </a:br>
            <a:r>
              <a:rPr lang="it-IT" dirty="0" err="1">
                <a:solidFill>
                  <a:schemeClr val="accent2"/>
                </a:solidFill>
              </a:rPr>
              <a:t>UNIFORMe</a:t>
            </a:r>
            <a:br>
              <a:rPr lang="it-IT" dirty="0">
                <a:solidFill>
                  <a:schemeClr val="accent2"/>
                </a:solidFill>
              </a:rPr>
            </a:br>
            <a:r>
              <a:rPr lang="it-IT" sz="1400" dirty="0">
                <a:solidFill>
                  <a:schemeClr val="accent2"/>
                </a:solidFill>
              </a:rPr>
              <a:t>11 Novembre 2024</a:t>
            </a:r>
            <a:endParaRPr lang="it-IT" dirty="0">
              <a:solidFill>
                <a:schemeClr val="accent2"/>
              </a:solidFill>
            </a:endParaRPr>
          </a:p>
        </p:txBody>
      </p:sp>
    </p:spTree>
    <p:extLst>
      <p:ext uri="{BB962C8B-B14F-4D97-AF65-F5344CB8AC3E}">
        <p14:creationId xmlns:p14="http://schemas.microsoft.com/office/powerpoint/2010/main" val="1760268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1" y="8731"/>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u="sng" dirty="0">
                <a:latin typeface="Comic Sans MS" panose="030F0702030302020204" pitchFamily="66" charset="0"/>
              </a:rPr>
              <a:t>prima del 1990</a:t>
            </a:r>
            <a:r>
              <a:rPr lang="it-IT" dirty="0">
                <a:latin typeface="Comic Sans MS" panose="030F0702030302020204" pitchFamily="66" charset="0"/>
              </a:rPr>
              <a:t>, non vi era un modello unitario, incertezze interpretative e disomogeneità delle soluzioni applicative</a:t>
            </a:r>
            <a:br>
              <a:rPr lang="it-IT" dirty="0">
                <a:latin typeface="Comic Sans MS" panose="030F0702030302020204" pitchFamily="66" charset="0"/>
              </a:rPr>
            </a:br>
            <a:endParaRPr lang="it-IT" dirty="0"/>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6826895" y="266700"/>
            <a:ext cx="5341294" cy="6454774"/>
          </a:xfrm>
        </p:spPr>
        <p:txBody>
          <a:bodyPr rtlCol="0"/>
          <a:lstStyle>
            <a:defPPr>
              <a:defRPr lang="it-IT"/>
            </a:defPPr>
          </a:lstStyle>
          <a:p>
            <a:pPr rtl="0"/>
            <a:r>
              <a:rPr lang="it-IT" sz="1200" dirty="0"/>
              <a:t>Annalisa</a:t>
            </a:r>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35900" y="609600"/>
            <a:ext cx="3773488" cy="4622800"/>
          </a:xfrm>
        </p:spPr>
        <p:txBody>
          <a:bodyPr rtlCol="0"/>
          <a:lstStyle>
            <a:defPPr>
              <a:defRPr lang="it-IT"/>
            </a:defPPr>
          </a:lstStyle>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endParaRPr kumimoji="0" lang="it-IT" sz="27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endParaRPr lang="it-IT" sz="2700" spc="0" dirty="0">
              <a:solidFill>
                <a:prstClr val="black"/>
              </a:solidFill>
              <a:latin typeface="Comic Sans MS" panose="030F0702030302020204" pitchFamily="66" charset="0"/>
            </a:endParaRPr>
          </a:p>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r>
              <a:rPr kumimoji="0" lang="it-IT" sz="2700" b="0" i="0" u="none" strike="noStrike" kern="1200" cap="none" spc="0" normalizeH="0" baseline="0" noProof="0" dirty="0">
                <a:ln>
                  <a:noFill/>
                </a:ln>
                <a:effectLst/>
                <a:uLnTx/>
                <a:uFillTx/>
                <a:latin typeface="Comic Sans MS" panose="030F0702030302020204" pitchFamily="66" charset="0"/>
                <a:ea typeface="+mn-ea"/>
                <a:cs typeface="+mn-cs"/>
              </a:rPr>
              <a:t>Legge n. 353/1990 – NORMATIVA PROCESSUALE UNIFICATA </a:t>
            </a:r>
          </a:p>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r>
              <a:rPr kumimoji="0" lang="it-IT" sz="2700" b="0" i="0" u="none" strike="noStrike" kern="1200" cap="none" spc="0" normalizeH="0" baseline="0" noProof="0" dirty="0">
                <a:ln>
                  <a:noFill/>
                </a:ln>
                <a:effectLst/>
                <a:uLnTx/>
                <a:uFillTx/>
                <a:latin typeface="Comic Sans MS" panose="030F0702030302020204" pitchFamily="66" charset="0"/>
                <a:ea typeface="+mn-ea"/>
                <a:cs typeface="+mn-cs"/>
              </a:rPr>
              <a:t>Legge n. 80/2005</a:t>
            </a:r>
          </a:p>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r>
              <a:rPr kumimoji="0" lang="it-IT" sz="2700" b="0" i="0" u="none" strike="noStrike" kern="1200" cap="none" spc="0" normalizeH="0" baseline="0" noProof="0" dirty="0" err="1">
                <a:ln>
                  <a:noFill/>
                </a:ln>
                <a:effectLst/>
                <a:uLnTx/>
                <a:uFillTx/>
                <a:latin typeface="Comic Sans MS" panose="030F0702030302020204" pitchFamily="66" charset="0"/>
                <a:ea typeface="+mn-ea"/>
                <a:cs typeface="+mn-cs"/>
              </a:rPr>
              <a:t>D.Lgs.</a:t>
            </a:r>
            <a:r>
              <a:rPr kumimoji="0" lang="it-IT" sz="2700" b="0" i="0" u="none" strike="noStrike" kern="1200" cap="none" spc="0" normalizeH="0" baseline="0" noProof="0" dirty="0">
                <a:ln>
                  <a:noFill/>
                </a:ln>
                <a:effectLst/>
                <a:uLnTx/>
                <a:uFillTx/>
                <a:latin typeface="Comic Sans MS" panose="030F0702030302020204" pitchFamily="66" charset="0"/>
                <a:ea typeface="+mn-ea"/>
                <a:cs typeface="+mn-cs"/>
              </a:rPr>
              <a:t> n. 149/2022</a:t>
            </a:r>
          </a:p>
          <a:p>
            <a:pPr rtl="0"/>
            <a:endParaRPr lang="it-IT" dirty="0"/>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2</a:t>
            </a:fld>
            <a:endParaRPr lang="it-IT" dirty="0"/>
          </a:p>
        </p:txBody>
      </p:sp>
    </p:spTree>
    <p:extLst>
      <p:ext uri="{BB962C8B-B14F-4D97-AF65-F5344CB8AC3E}">
        <p14:creationId xmlns:p14="http://schemas.microsoft.com/office/powerpoint/2010/main" val="359029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1" y="8731"/>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dirty="0">
                <a:latin typeface="Comic Sans MS" panose="030F0702030302020204" pitchFamily="66" charset="0"/>
              </a:rPr>
              <a:t>Ambito di applicazione</a:t>
            </a:r>
            <a:br>
              <a:rPr lang="it-IT" dirty="0">
                <a:latin typeface="Comic Sans MS" panose="030F0702030302020204" pitchFamily="66" charset="0"/>
              </a:rPr>
            </a:br>
            <a:r>
              <a:rPr lang="it-IT" dirty="0">
                <a:latin typeface="Comic Sans MS" panose="030F0702030302020204" pitchFamily="66" charset="0"/>
              </a:rPr>
              <a:t>art. 669 </a:t>
            </a:r>
            <a:r>
              <a:rPr lang="it-IT" i="1" dirty="0">
                <a:latin typeface="Comic Sans MS" panose="030F0702030302020204" pitchFamily="66" charset="0"/>
              </a:rPr>
              <a:t>quaterdecies</a:t>
            </a:r>
            <a:r>
              <a:rPr lang="it-IT" dirty="0">
                <a:latin typeface="Comic Sans MS" panose="030F0702030302020204" pitchFamily="66" charset="0"/>
              </a:rPr>
              <a:t> c.p.c.</a:t>
            </a:r>
            <a:br>
              <a:rPr lang="it-IT" dirty="0">
                <a:latin typeface="Comic Sans MS" panose="030F0702030302020204" pitchFamily="66" charset="0"/>
              </a:rPr>
            </a:br>
            <a:endParaRPr lang="it-IT" dirty="0"/>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6826895" y="266700"/>
            <a:ext cx="5341294" cy="6454774"/>
          </a:xfrm>
        </p:spPr>
        <p:txBody>
          <a:bodyPr rtlCol="0"/>
          <a:lstStyle>
            <a:defPPr>
              <a:defRPr lang="it-IT"/>
            </a:defPPr>
          </a:lstStyle>
          <a:p>
            <a:pPr rtl="0"/>
            <a:r>
              <a:rPr lang="it-IT" sz="1200" dirty="0"/>
              <a:t>Annalisa</a:t>
            </a:r>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35900" y="1003299"/>
            <a:ext cx="3848100" cy="5353049"/>
          </a:xfrm>
        </p:spPr>
        <p:txBody>
          <a:bodyPr rtlCol="0"/>
          <a:lstStyle>
            <a:defPPr>
              <a:defRPr lang="it-IT"/>
            </a:defPPr>
          </a:lstStyle>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r>
              <a:rPr lang="it-IT" sz="1800" b="1" i="0" u="none" strike="noStrike" baseline="0" dirty="0">
                <a:latin typeface="Comic Sans MS" panose="030F0702030302020204" pitchFamily="66" charset="0"/>
              </a:rPr>
              <a:t>La disciplina generale è applicabile ai sequestri, alle denunce di nuova opera e di danno temuto, ai provvedimenti d’urgenza, ai provvedimenti possessori interinali. </a:t>
            </a:r>
            <a:r>
              <a:rPr lang="it-IT" b="1" dirty="0">
                <a:latin typeface="Comic Sans MS" panose="030F0702030302020204" pitchFamily="66" charset="0"/>
              </a:rPr>
              <a:t>È </a:t>
            </a:r>
            <a:r>
              <a:rPr lang="it-IT" sz="1800" b="1" i="0" u="none" strike="noStrike" baseline="0" dirty="0">
                <a:latin typeface="Comic Sans MS" panose="030F0702030302020204" pitchFamily="66" charset="0"/>
              </a:rPr>
              <a:t>applicabile, in quanto compatibile, agli altri provvedimenti cautelari previsti dal codice civile (opposizione all’esecuzione e agli atti esecutivi) e dalle leggi speciali. </a:t>
            </a:r>
            <a:endParaRPr lang="it-IT" sz="2700" spc="0" dirty="0">
              <a:latin typeface="Comic Sans MS" panose="030F0702030302020204" pitchFamily="66" charset="0"/>
            </a:endParaRPr>
          </a:p>
          <a:p>
            <a:pPr rtl="0"/>
            <a:endParaRPr lang="it-IT" dirty="0"/>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3</a:t>
            </a:fld>
            <a:endParaRPr lang="it-IT" dirty="0"/>
          </a:p>
        </p:txBody>
      </p:sp>
    </p:spTree>
    <p:extLst>
      <p:ext uri="{BB962C8B-B14F-4D97-AF65-F5344CB8AC3E}">
        <p14:creationId xmlns:p14="http://schemas.microsoft.com/office/powerpoint/2010/main" val="429158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1" y="8731"/>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dirty="0">
                <a:latin typeface="Comic Sans MS" panose="030F0702030302020204" pitchFamily="66" charset="0"/>
              </a:rPr>
              <a:t>Ambito di applicazione</a:t>
            </a:r>
            <a:br>
              <a:rPr lang="it-IT" dirty="0">
                <a:latin typeface="Comic Sans MS" panose="030F0702030302020204" pitchFamily="66" charset="0"/>
              </a:rPr>
            </a:br>
            <a:r>
              <a:rPr lang="it-IT" dirty="0">
                <a:latin typeface="Comic Sans MS" panose="030F0702030302020204" pitchFamily="66" charset="0"/>
              </a:rPr>
              <a:t>art. 669 </a:t>
            </a:r>
            <a:r>
              <a:rPr lang="it-IT" i="1" dirty="0">
                <a:latin typeface="Comic Sans MS" panose="030F0702030302020204" pitchFamily="66" charset="0"/>
              </a:rPr>
              <a:t>quaterdecies</a:t>
            </a:r>
            <a:r>
              <a:rPr lang="it-IT" dirty="0">
                <a:latin typeface="Comic Sans MS" panose="030F0702030302020204" pitchFamily="66" charset="0"/>
              </a:rPr>
              <a:t> c.p.c.</a:t>
            </a:r>
            <a:br>
              <a:rPr lang="it-IT" dirty="0">
                <a:latin typeface="Comic Sans MS" panose="030F0702030302020204" pitchFamily="66" charset="0"/>
              </a:rPr>
            </a:br>
            <a:endParaRPr lang="it-IT" dirty="0"/>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6826895" y="266700"/>
            <a:ext cx="5341294" cy="6454774"/>
          </a:xfrm>
        </p:spPr>
        <p:txBody>
          <a:bodyPr rtlCol="0"/>
          <a:lstStyle>
            <a:defPPr>
              <a:defRPr lang="it-IT"/>
            </a:defPPr>
          </a:lstStyle>
          <a:p>
            <a:pPr rtl="0"/>
            <a:r>
              <a:rPr lang="it-IT" sz="1200" dirty="0"/>
              <a:t>Annalisa</a:t>
            </a:r>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35900" y="901701"/>
            <a:ext cx="3848100" cy="5689600"/>
          </a:xfrm>
        </p:spPr>
        <p:txBody>
          <a:bodyPr rtlCol="0"/>
          <a:lstStyle>
            <a:defPPr>
              <a:defRPr lang="it-IT"/>
            </a:defPPr>
          </a:lstStyle>
          <a:p>
            <a:pPr algn="just" rtl="0"/>
            <a:r>
              <a:rPr lang="it-IT" sz="1800" b="0" i="0" u="none" strike="noStrike" baseline="0" dirty="0">
                <a:solidFill>
                  <a:srgbClr val="000000"/>
                </a:solidFill>
                <a:latin typeface="Comic Sans MS" panose="030F0702030302020204" pitchFamily="66" charset="0"/>
              </a:rPr>
              <a:t>Esemplificativamente, in forza dell'art. 669</a:t>
            </a:r>
            <a:r>
              <a:rPr lang="it-IT" sz="1800" b="0" i="1" u="none" strike="noStrike" baseline="0" dirty="0">
                <a:solidFill>
                  <a:srgbClr val="000000"/>
                </a:solidFill>
                <a:latin typeface="Comic Sans MS" panose="030F0702030302020204" pitchFamily="66" charset="0"/>
              </a:rPr>
              <a:t>quaterdecies, </a:t>
            </a:r>
            <a:r>
              <a:rPr lang="it-IT" sz="1800" b="0" i="0" u="none" strike="noStrike" baseline="0" dirty="0">
                <a:solidFill>
                  <a:srgbClr val="000000"/>
                </a:solidFill>
                <a:latin typeface="Comic Sans MS" panose="030F0702030302020204" pitchFamily="66" charset="0"/>
              </a:rPr>
              <a:t>le norme sul procedimento cautelare uniforme, regolato dal Capo III del Titolo I del Libro IV, in quanto compatibili, sono state ritenute applicabili: </a:t>
            </a:r>
          </a:p>
          <a:p>
            <a:pPr rtl="0"/>
            <a:r>
              <a:rPr lang="it-IT" dirty="0">
                <a:solidFill>
                  <a:srgbClr val="000000"/>
                </a:solidFill>
                <a:latin typeface="Comic Sans MS" panose="030F0702030302020204" pitchFamily="66" charset="0"/>
              </a:rPr>
              <a:t>- </a:t>
            </a:r>
            <a:r>
              <a:rPr lang="it-IT" sz="1800" b="0" i="0" u="none" strike="noStrike" baseline="0" dirty="0">
                <a:solidFill>
                  <a:srgbClr val="000000"/>
                </a:solidFill>
                <a:latin typeface="Comic Sans MS" panose="030F0702030302020204" pitchFamily="66" charset="0"/>
              </a:rPr>
              <a:t>in tema di </a:t>
            </a:r>
            <a:r>
              <a:rPr lang="it-IT" sz="1800" b="1" i="0" u="none" strike="noStrike" baseline="0" dirty="0">
                <a:solidFill>
                  <a:srgbClr val="000000"/>
                </a:solidFill>
                <a:latin typeface="Comic Sans MS" panose="030F0702030302020204" pitchFamily="66" charset="0"/>
              </a:rPr>
              <a:t>procedimento cautelare contro la discriminazione </a:t>
            </a:r>
            <a:r>
              <a:rPr lang="it-IT" sz="1800" b="0" i="1" u="none" strike="noStrike" baseline="0" dirty="0">
                <a:solidFill>
                  <a:srgbClr val="000000"/>
                </a:solidFill>
                <a:latin typeface="Comic Sans MS" panose="030F0702030302020204" pitchFamily="66" charset="0"/>
              </a:rPr>
              <a:t>ex</a:t>
            </a:r>
            <a:r>
              <a:rPr lang="it-IT" sz="1800" b="0" i="0" u="none" strike="noStrike" baseline="0" dirty="0">
                <a:solidFill>
                  <a:srgbClr val="000000"/>
                </a:solidFill>
                <a:latin typeface="Comic Sans MS" panose="030F0702030302020204" pitchFamily="66" charset="0"/>
              </a:rPr>
              <a:t> art. 44 d.lgs. n. 286/1998 (T.U. sull'immigrazione, oggi sostituito dal procedimento dettato dall’art. 28 d. lgs. 151/2011); </a:t>
            </a:r>
            <a:endParaRPr lang="it-IT" dirty="0">
              <a:latin typeface="Comic Sans MS" panose="030F0702030302020204" pitchFamily="66" charset="0"/>
            </a:endParaRPr>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4</a:t>
            </a:fld>
            <a:endParaRPr lang="it-IT" dirty="0"/>
          </a:p>
        </p:txBody>
      </p:sp>
    </p:spTree>
    <p:extLst>
      <p:ext uri="{BB962C8B-B14F-4D97-AF65-F5344CB8AC3E}">
        <p14:creationId xmlns:p14="http://schemas.microsoft.com/office/powerpoint/2010/main" val="3756396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1" y="8731"/>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dirty="0">
                <a:latin typeface="Comic Sans MS" panose="030F0702030302020204" pitchFamily="66" charset="0"/>
              </a:rPr>
              <a:t>Ambito di applicazione</a:t>
            </a:r>
            <a:br>
              <a:rPr lang="it-IT" dirty="0">
                <a:latin typeface="Comic Sans MS" panose="030F0702030302020204" pitchFamily="66" charset="0"/>
              </a:rPr>
            </a:br>
            <a:r>
              <a:rPr lang="it-IT" dirty="0">
                <a:latin typeface="Comic Sans MS" panose="030F0702030302020204" pitchFamily="66" charset="0"/>
              </a:rPr>
              <a:t>art. 669 </a:t>
            </a:r>
            <a:r>
              <a:rPr lang="it-IT" i="1" dirty="0">
                <a:latin typeface="Comic Sans MS" panose="030F0702030302020204" pitchFamily="66" charset="0"/>
              </a:rPr>
              <a:t>quaterdecies</a:t>
            </a:r>
            <a:r>
              <a:rPr lang="it-IT" dirty="0">
                <a:latin typeface="Comic Sans MS" panose="030F0702030302020204" pitchFamily="66" charset="0"/>
              </a:rPr>
              <a:t> c.p.c.</a:t>
            </a:r>
            <a:br>
              <a:rPr lang="it-IT" dirty="0">
                <a:latin typeface="Comic Sans MS" panose="030F0702030302020204" pitchFamily="66" charset="0"/>
              </a:rPr>
            </a:br>
            <a:endParaRPr lang="it-IT" dirty="0"/>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6826895" y="266700"/>
            <a:ext cx="5341294" cy="6454774"/>
          </a:xfrm>
        </p:spPr>
        <p:txBody>
          <a:bodyPr rtlCol="0"/>
          <a:lstStyle>
            <a:defPPr>
              <a:defRPr lang="it-IT"/>
            </a:defPPr>
          </a:lstStyle>
          <a:p>
            <a:pPr rtl="0"/>
            <a:r>
              <a:rPr lang="it-IT" sz="1200" dirty="0"/>
              <a:t>Annalisa</a:t>
            </a:r>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35900" y="901701"/>
            <a:ext cx="3848100" cy="5689600"/>
          </a:xfrm>
        </p:spPr>
        <p:txBody>
          <a:bodyPr rtlCol="0"/>
          <a:lstStyle>
            <a:defPPr>
              <a:defRPr lang="it-IT"/>
            </a:defPPr>
          </a:lstStyle>
          <a:p>
            <a:pPr algn="just" rtl="0"/>
            <a:r>
              <a:rPr lang="it-IT" sz="1600" dirty="0">
                <a:latin typeface="Comic Sans MS" panose="030F0702030302020204" pitchFamily="66" charset="0"/>
              </a:rPr>
              <a:t>- </a:t>
            </a:r>
            <a:r>
              <a:rPr lang="it-IT" sz="1600" b="0" i="0" u="none" strike="noStrike" baseline="0" dirty="0">
                <a:solidFill>
                  <a:srgbClr val="000000"/>
                </a:solidFill>
                <a:latin typeface="Comic Sans MS" panose="030F0702030302020204" pitchFamily="66" charset="0"/>
              </a:rPr>
              <a:t>in tema di procedimento </a:t>
            </a:r>
            <a:r>
              <a:rPr lang="it-IT" sz="1600" b="0" i="1" u="none" strike="noStrike" baseline="0" dirty="0">
                <a:solidFill>
                  <a:srgbClr val="000000"/>
                </a:solidFill>
                <a:latin typeface="Comic Sans MS" panose="030F0702030302020204" pitchFamily="66" charset="0"/>
              </a:rPr>
              <a:t>ex</a:t>
            </a:r>
            <a:r>
              <a:rPr lang="it-IT" sz="1600" b="0" i="0" u="none" strike="noStrike" baseline="0" dirty="0">
                <a:solidFill>
                  <a:srgbClr val="000000"/>
                </a:solidFill>
                <a:latin typeface="Comic Sans MS" panose="030F0702030302020204" pitchFamily="66" charset="0"/>
              </a:rPr>
              <a:t> art. 8, comma 5, l. 47/1948, recante </a:t>
            </a:r>
            <a:r>
              <a:rPr lang="it-IT" sz="1600" b="1" i="0" u="none" strike="noStrike" baseline="0" dirty="0">
                <a:solidFill>
                  <a:srgbClr val="000000"/>
                </a:solidFill>
                <a:latin typeface="Comic Sans MS" panose="030F0702030302020204" pitchFamily="66" charset="0"/>
              </a:rPr>
              <a:t>disposizioni sulla stampa</a:t>
            </a:r>
            <a:r>
              <a:rPr lang="it-IT" sz="1600" b="0" i="0" u="none" strike="noStrike" baseline="0" dirty="0">
                <a:solidFill>
                  <a:srgbClr val="000000"/>
                </a:solidFill>
                <a:latin typeface="Comic Sans MS" panose="030F0702030302020204" pitchFamily="66" charset="0"/>
              </a:rPr>
              <a:t>, nell'ipotesi di mancata pubblicazione spontanea ovvero di pubblicazione inidonea alla rettifica;</a:t>
            </a:r>
          </a:p>
          <a:p>
            <a:pPr algn="just" rtl="0"/>
            <a:r>
              <a:rPr lang="it-IT" sz="1600" dirty="0">
                <a:solidFill>
                  <a:srgbClr val="000000"/>
                </a:solidFill>
                <a:latin typeface="Comic Sans MS" panose="030F0702030302020204" pitchFamily="66" charset="0"/>
              </a:rPr>
              <a:t>- </a:t>
            </a:r>
            <a:r>
              <a:rPr lang="it-IT" sz="1600" b="0" i="0" u="none" strike="noStrike" baseline="0" dirty="0">
                <a:solidFill>
                  <a:srgbClr val="000000"/>
                </a:solidFill>
                <a:latin typeface="Comic Sans MS" panose="030F0702030302020204" pitchFamily="66" charset="0"/>
              </a:rPr>
              <a:t>in tema di </a:t>
            </a:r>
            <a:r>
              <a:rPr lang="it-IT" sz="1600" b="1" i="0" u="none" strike="noStrike" baseline="0" dirty="0">
                <a:solidFill>
                  <a:srgbClr val="000000"/>
                </a:solidFill>
                <a:latin typeface="Comic Sans MS" panose="030F0702030302020204" pitchFamily="66" charset="0"/>
              </a:rPr>
              <a:t>accertamento tecnico preventivo;</a:t>
            </a:r>
          </a:p>
          <a:p>
            <a:pPr algn="just" rtl="0"/>
            <a:r>
              <a:rPr lang="it-IT" sz="1600" b="1" dirty="0">
                <a:solidFill>
                  <a:srgbClr val="000000"/>
                </a:solidFill>
                <a:latin typeface="Comic Sans MS" panose="030F0702030302020204" pitchFamily="66" charset="0"/>
              </a:rPr>
              <a:t>- </a:t>
            </a:r>
            <a:r>
              <a:rPr lang="it-IT" sz="1600" b="0" i="0" u="none" strike="noStrike" baseline="0" dirty="0">
                <a:solidFill>
                  <a:srgbClr val="000000"/>
                </a:solidFill>
                <a:latin typeface="Comic Sans MS" panose="030F0702030302020204" pitchFamily="66" charset="0"/>
              </a:rPr>
              <a:t>in tema di </a:t>
            </a:r>
            <a:r>
              <a:rPr lang="it-IT" sz="1600" b="1" i="0" u="none" strike="noStrike" baseline="0" dirty="0">
                <a:solidFill>
                  <a:srgbClr val="000000"/>
                </a:solidFill>
                <a:latin typeface="Comic Sans MS" panose="030F0702030302020204" pitchFamily="66" charset="0"/>
              </a:rPr>
              <a:t>sequestro dei beni del coniuge, obbligato all'assegno di mantenimento;</a:t>
            </a:r>
          </a:p>
          <a:p>
            <a:pPr algn="just" rtl="0"/>
            <a:r>
              <a:rPr lang="it-IT" sz="1600" b="1" i="0" u="none" strike="noStrike" baseline="0" dirty="0">
                <a:solidFill>
                  <a:srgbClr val="000000"/>
                </a:solidFill>
                <a:latin typeface="Comic Sans MS" panose="030F0702030302020204" pitchFamily="66" charset="0"/>
              </a:rPr>
              <a:t>- in </a:t>
            </a:r>
            <a:r>
              <a:rPr lang="it-IT" sz="1600" b="0" i="0" u="none" strike="noStrike" baseline="0" dirty="0">
                <a:solidFill>
                  <a:srgbClr val="000000"/>
                </a:solidFill>
                <a:latin typeface="Comic Sans MS" panose="030F0702030302020204" pitchFamily="66" charset="0"/>
              </a:rPr>
              <a:t>tema di </a:t>
            </a:r>
            <a:r>
              <a:rPr lang="it-IT" sz="1600" b="1" i="0" u="none" strike="noStrike" baseline="0" dirty="0">
                <a:solidFill>
                  <a:srgbClr val="000000"/>
                </a:solidFill>
                <a:latin typeface="Comic Sans MS" panose="030F0702030302020204" pitchFamily="66" charset="0"/>
              </a:rPr>
              <a:t>sospensione delle deliberazioni di società </a:t>
            </a:r>
            <a:r>
              <a:rPr lang="it-IT" sz="1600" b="0" i="0" u="none" strike="noStrike" baseline="0" dirty="0">
                <a:solidFill>
                  <a:srgbClr val="000000"/>
                </a:solidFill>
                <a:latin typeface="Comic Sans MS" panose="030F0702030302020204" pitchFamily="66" charset="0"/>
              </a:rPr>
              <a:t>ed </a:t>
            </a:r>
            <a:r>
              <a:rPr lang="it-IT" sz="1600" b="1" i="0" u="none" strike="noStrike" baseline="0" dirty="0">
                <a:solidFill>
                  <a:srgbClr val="000000"/>
                </a:solidFill>
                <a:latin typeface="Comic Sans MS" panose="030F0702030302020204" pitchFamily="66" charset="0"/>
              </a:rPr>
              <a:t>enti collettivi </a:t>
            </a:r>
            <a:r>
              <a:rPr lang="it-IT" sz="1600" b="0" i="0" u="none" strike="noStrike" baseline="0" dirty="0">
                <a:solidFill>
                  <a:srgbClr val="000000"/>
                </a:solidFill>
                <a:latin typeface="Comic Sans MS" panose="030F0702030302020204" pitchFamily="66" charset="0"/>
              </a:rPr>
              <a:t>(artt. 1109, comma 2, 2287, comma 2 c.c., 2378, comma 4 c.c..)</a:t>
            </a:r>
            <a:endParaRPr lang="it-IT" sz="1600" dirty="0">
              <a:latin typeface="Comic Sans MS" panose="030F0702030302020204" pitchFamily="66" charset="0"/>
            </a:endParaRPr>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a:t>
            </a:fld>
            <a:endParaRPr lang="it-IT" dirty="0"/>
          </a:p>
        </p:txBody>
      </p:sp>
    </p:spTree>
    <p:extLst>
      <p:ext uri="{BB962C8B-B14F-4D97-AF65-F5344CB8AC3E}">
        <p14:creationId xmlns:p14="http://schemas.microsoft.com/office/powerpoint/2010/main" val="1485685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ESCLUSIONI</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797185"/>
          </a:xfrm>
        </p:spPr>
        <p:txBody>
          <a:bodyPr rtlCol="0"/>
          <a:lstStyle>
            <a:defPPr>
              <a:defRPr lang="it-IT"/>
            </a:defPPr>
          </a:lstStyle>
          <a:p>
            <a:pPr algn="just"/>
            <a:r>
              <a:rPr lang="it-IT" sz="1400" b="1" i="0" u="none" strike="noStrike" baseline="0" dirty="0">
                <a:solidFill>
                  <a:srgbClr val="000000"/>
                </a:solidFill>
                <a:latin typeface="Comic Sans MS" panose="030F0702030302020204" pitchFamily="66" charset="0"/>
              </a:rPr>
              <a:t>Non hanno natura cautelare</a:t>
            </a:r>
            <a:r>
              <a:rPr lang="it-IT" sz="1400" dirty="0">
                <a:solidFill>
                  <a:srgbClr val="000000"/>
                </a:solidFill>
                <a:latin typeface="Comic Sans MS" panose="030F0702030302020204" pitchFamily="66" charset="0"/>
              </a:rPr>
              <a:t>, ma al massimo latamente cautelare, </a:t>
            </a:r>
            <a:r>
              <a:rPr lang="it-IT" sz="1400" b="0" i="0" u="none" strike="noStrike" baseline="0" dirty="0">
                <a:solidFill>
                  <a:srgbClr val="000000"/>
                </a:solidFill>
                <a:latin typeface="Comic Sans MS" panose="030F0702030302020204" pitchFamily="66" charset="0"/>
              </a:rPr>
              <a:t>le decisioni sull’istanza di concessione della provvisoria esecuzione al decreto ingiuntivo (art. 648 c.p.c.) e quelle di sospensione dell’immediata esecutività (art. 649 c.p.c.) e le ordinanze interinali emesse ai sensi degli artt. 186 </a:t>
            </a:r>
            <a:r>
              <a:rPr lang="it-IT" sz="1400" b="0" i="1" u="none" strike="noStrike" baseline="0" dirty="0">
                <a:solidFill>
                  <a:srgbClr val="000000"/>
                </a:solidFill>
                <a:latin typeface="Comic Sans MS" panose="030F0702030302020204" pitchFamily="66" charset="0"/>
              </a:rPr>
              <a:t>bis, </a:t>
            </a:r>
            <a:r>
              <a:rPr lang="it-IT" sz="1400" b="0" i="0" u="none" strike="noStrike" baseline="0" dirty="0">
                <a:solidFill>
                  <a:srgbClr val="000000"/>
                </a:solidFill>
                <a:latin typeface="Comic Sans MS" panose="030F0702030302020204" pitchFamily="66" charset="0"/>
              </a:rPr>
              <a:t>186 </a:t>
            </a:r>
            <a:r>
              <a:rPr lang="it-IT" sz="1400" b="0" i="1" u="none" strike="noStrike" baseline="0" dirty="0">
                <a:solidFill>
                  <a:srgbClr val="000000"/>
                </a:solidFill>
                <a:latin typeface="Comic Sans MS" panose="030F0702030302020204" pitchFamily="66" charset="0"/>
              </a:rPr>
              <a:t>ter </a:t>
            </a:r>
            <a:r>
              <a:rPr lang="it-IT" sz="1400" b="0" i="0" u="none" strike="noStrike" baseline="0" dirty="0">
                <a:solidFill>
                  <a:srgbClr val="000000"/>
                </a:solidFill>
                <a:latin typeface="Comic Sans MS" panose="030F0702030302020204" pitchFamily="66" charset="0"/>
              </a:rPr>
              <a:t>e 423 c.p.c., destinate ad essere assorbite dalla sentenza di merito. </a:t>
            </a:r>
          </a:p>
          <a:p>
            <a:pPr algn="just"/>
            <a:r>
              <a:rPr lang="it-IT" sz="1400" dirty="0">
                <a:solidFill>
                  <a:srgbClr val="000000"/>
                </a:solidFill>
                <a:latin typeface="Comic Sans MS" panose="030F0702030302020204" pitchFamily="66" charset="0"/>
              </a:rPr>
              <a:t>Per le </a:t>
            </a:r>
            <a:r>
              <a:rPr lang="it-IT" sz="1400" b="0" i="0" u="none" strike="noStrike" baseline="0" dirty="0">
                <a:solidFill>
                  <a:srgbClr val="000000"/>
                </a:solidFill>
                <a:latin typeface="Comic Sans MS" panose="030F0702030302020204" pitchFamily="66" charset="0"/>
              </a:rPr>
              <a:t>istanze di sospensione delle sentenze provvisoriamente esecutive non si applica il procedimento cautelare poiché trattasi di funzione cautelare del tutto distinta da quella dei provvedimenti cautelari: nel primo caso si tratta di sospendere l’efficacia di un titolo esecutivo che già esiste, al fine di evitare danno grave ed irreparabile; nel secondo di decidere immediatamente se “conservare” o “anticipare” l’efficacia di un titolo esecutivo solo futuro. </a:t>
            </a:r>
            <a:endParaRPr lang="it-IT" sz="14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6</a:t>
            </a:fld>
            <a:endParaRPr lang="it-IT" dirty="0"/>
          </a:p>
        </p:txBody>
      </p:sp>
    </p:spTree>
    <p:extLst>
      <p:ext uri="{BB962C8B-B14F-4D97-AF65-F5344CB8AC3E}">
        <p14:creationId xmlns:p14="http://schemas.microsoft.com/office/powerpoint/2010/main" val="2366762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Sospensione ordinanze-ingiunzioni</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797185"/>
          </a:xfrm>
        </p:spPr>
        <p:txBody>
          <a:bodyPr rtlCol="0"/>
          <a:lstStyle>
            <a:defPPr>
              <a:defRPr lang="it-IT"/>
            </a:defPPr>
          </a:lstStyle>
          <a:p>
            <a:pPr algn="just"/>
            <a:r>
              <a:rPr lang="it-IT" sz="1400" b="0" i="0" u="none" strike="noStrike" baseline="0" dirty="0">
                <a:latin typeface="Comic Sans MS" panose="030F0702030302020204" pitchFamily="66" charset="0"/>
              </a:rPr>
              <a:t>Quanto alla sospensione dell’ordinanza-ingiunzione che irroga sanzioni amministrative </a:t>
            </a:r>
            <a:r>
              <a:rPr lang="it-IT" sz="1400" b="0" i="1" u="none" strike="noStrike" baseline="0" dirty="0">
                <a:latin typeface="Comic Sans MS" panose="030F0702030302020204" pitchFamily="66" charset="0"/>
              </a:rPr>
              <a:t>ex</a:t>
            </a:r>
            <a:r>
              <a:rPr lang="it-IT" sz="1400" b="0" i="0" u="none" strike="noStrike" baseline="0" dirty="0">
                <a:latin typeface="Comic Sans MS" panose="030F0702030302020204" pitchFamily="66" charset="0"/>
              </a:rPr>
              <a:t> art. 22, comma 7, l. 689 del 1981 si segnala l’intervento della Corte Cost. sulla natura latamente cautelare dei provvedimenti di sospensione dell’ordinanza e sulla non reclamabilità di siffatti provvedimenti: </a:t>
            </a:r>
            <a:endParaRPr lang="it-IT" sz="1400" b="0" i="1" u="none" strike="noStrike" baseline="0" dirty="0">
              <a:latin typeface="Comic Sans MS" panose="030F0702030302020204" pitchFamily="66" charset="0"/>
            </a:endParaRPr>
          </a:p>
          <a:p>
            <a:pPr algn="just"/>
            <a:r>
              <a:rPr lang="it-IT" sz="1400" b="0" i="1" u="none" strike="noStrike" baseline="0" dirty="0">
                <a:latin typeface="Comic Sans MS" panose="030F0702030302020204" pitchFamily="66" charset="0"/>
              </a:rPr>
              <a:t>«Sono manifestamente infondate, rispetto agli artt. 3 e 76 Cost., le questioni di legittimità costituzionale dell'art. 5, comma 1, richiamato dagli artt. 6 e 32 del d.lgs. n. 150/2011, nella parte in cui escludono la reclamabilità dell'ordinanza che decide sulla sospensione dell'efficacia dell'atto impugnato, in quanto non sussiste eccesso di delega, trattandosi di misura coerente con gli obiettivi di semplificazione della legge delega, né ricorre disparità di trattamento con riguardo agli invocati </a:t>
            </a:r>
            <a:r>
              <a:rPr lang="it-IT" sz="1400" b="0" i="1" u="none" strike="noStrike" baseline="0" dirty="0" err="1">
                <a:latin typeface="Comic Sans MS" panose="030F0702030302020204" pitchFamily="66" charset="0"/>
              </a:rPr>
              <a:t>tertia</a:t>
            </a:r>
            <a:r>
              <a:rPr lang="it-IT" sz="1400" b="0" i="1" u="none" strike="noStrike" baseline="0" dirty="0">
                <a:latin typeface="Comic Sans MS" panose="030F0702030302020204" pitchFamily="66" charset="0"/>
              </a:rPr>
              <a:t> </a:t>
            </a:r>
            <a:r>
              <a:rPr lang="it-IT" sz="1400" b="0" i="1" u="none" strike="noStrike" baseline="0" dirty="0" err="1">
                <a:latin typeface="Comic Sans MS" panose="030F0702030302020204" pitchFamily="66" charset="0"/>
              </a:rPr>
              <a:t>comparationis</a:t>
            </a:r>
            <a:r>
              <a:rPr lang="it-IT" sz="1400" b="0" i="1" u="none" strike="noStrike" baseline="0" dirty="0">
                <a:latin typeface="Comic Sans MS" panose="030F0702030302020204" pitchFamily="66" charset="0"/>
              </a:rPr>
              <a:t> per la natura solo latamente cautelare di siffatti provvedimenti e per l'inidoneità degli stessi a determinare un pregiudizio irreparabile» (Corte cost. 189/2018). </a:t>
            </a:r>
            <a:endParaRPr lang="it-IT" sz="14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7</a:t>
            </a:fld>
            <a:endParaRPr lang="it-IT" dirty="0"/>
          </a:p>
        </p:txBody>
      </p:sp>
    </p:spTree>
    <p:extLst>
      <p:ext uri="{BB962C8B-B14F-4D97-AF65-F5344CB8AC3E}">
        <p14:creationId xmlns:p14="http://schemas.microsoft.com/office/powerpoint/2010/main" val="2260267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0" y="0"/>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dirty="0"/>
              <a:t>Caratteristiche procedimento unitario</a:t>
            </a:r>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7622874" y="241300"/>
            <a:ext cx="3986341" cy="6480175"/>
          </a:xfrm>
        </p:spPr>
        <p:txBody>
          <a:bodyPr rtlCol="0"/>
          <a:lstStyle>
            <a:defPPr>
              <a:defRPr lang="it-IT"/>
            </a:defPPr>
          </a:lstStyle>
          <a:p>
            <a:pPr rtl="0"/>
            <a:endParaRPr lang="it-IT" dirty="0"/>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15367" y="1994135"/>
            <a:ext cx="3793848" cy="2807982"/>
          </a:xfrm>
        </p:spPr>
        <p:txBody>
          <a:bodyPr rtlCol="0"/>
          <a:lstStyle>
            <a:defPPr>
              <a:defRPr lang="it-IT"/>
            </a:defPPr>
          </a:lstStyle>
          <a:p>
            <a:r>
              <a:rPr lang="it-IT" b="1" u="sng" dirty="0">
                <a:solidFill>
                  <a:schemeClr val="accent2"/>
                </a:solidFill>
                <a:latin typeface="Comic Sans MS" panose="030F0702030302020204" pitchFamily="66" charset="0"/>
              </a:rPr>
              <a:t>Principio del contraddittorio </a:t>
            </a:r>
            <a:r>
              <a:rPr lang="it-IT" sz="1400" b="1" u="sng" dirty="0">
                <a:solidFill>
                  <a:schemeClr val="accent2"/>
                </a:solidFill>
                <a:latin typeface="Comic Sans MS" panose="030F0702030302020204" pitchFamily="66" charset="0"/>
              </a:rPr>
              <a:t>(</a:t>
            </a:r>
            <a:r>
              <a:rPr lang="it-IT" sz="1400" b="1" u="sng" dirty="0" err="1">
                <a:solidFill>
                  <a:schemeClr val="accent2"/>
                </a:solidFill>
                <a:latin typeface="Comic Sans MS" panose="030F0702030302020204" pitchFamily="66" charset="0"/>
              </a:rPr>
              <a:t>eventualmentedifferito</a:t>
            </a:r>
            <a:r>
              <a:rPr lang="it-IT" sz="1400" b="1" u="sng" dirty="0">
                <a:solidFill>
                  <a:schemeClr val="accent2"/>
                </a:solidFill>
                <a:latin typeface="Comic Sans MS" panose="030F0702030302020204" pitchFamily="66" charset="0"/>
              </a:rPr>
              <a:t>)</a:t>
            </a:r>
          </a:p>
          <a:p>
            <a:endParaRPr lang="it-IT" b="1" u="sng" dirty="0">
              <a:solidFill>
                <a:schemeClr val="accent2"/>
              </a:solidFill>
              <a:latin typeface="Comic Sans MS" panose="030F0702030302020204" pitchFamily="66" charset="0"/>
            </a:endParaRPr>
          </a:p>
          <a:p>
            <a:r>
              <a:rPr lang="it-IT" b="1" u="sng" dirty="0">
                <a:solidFill>
                  <a:schemeClr val="accent2"/>
                </a:solidFill>
                <a:latin typeface="Comic Sans MS" panose="030F0702030302020204" pitchFamily="66" charset="0"/>
              </a:rPr>
              <a:t>CELERITA’ </a:t>
            </a:r>
          </a:p>
          <a:p>
            <a:pPr marL="0" indent="0">
              <a:buNone/>
            </a:pPr>
            <a:endParaRPr lang="it-IT" b="1" u="sng" dirty="0">
              <a:solidFill>
                <a:schemeClr val="accent2"/>
              </a:solidFill>
              <a:latin typeface="Comic Sans MS" panose="030F0702030302020204" pitchFamily="66" charset="0"/>
            </a:endParaRPr>
          </a:p>
          <a:p>
            <a:r>
              <a:rPr lang="it-IT" b="1" u="sng" dirty="0">
                <a:solidFill>
                  <a:schemeClr val="accent2"/>
                </a:solidFill>
                <a:latin typeface="Comic Sans MS" panose="030F0702030302020204" pitchFamily="66" charset="0"/>
              </a:rPr>
              <a:t>STRUMENTALITA</a:t>
            </a:r>
            <a:r>
              <a:rPr lang="it-IT" dirty="0">
                <a:solidFill>
                  <a:schemeClr val="accent2"/>
                </a:solidFill>
                <a:latin typeface="Comic Sans MS" panose="030F0702030302020204" pitchFamily="66" charset="0"/>
              </a:rPr>
              <a:t>’</a:t>
            </a:r>
          </a:p>
          <a:p>
            <a:pPr marL="0" indent="0">
              <a:buNone/>
            </a:pPr>
            <a:r>
              <a:rPr lang="it-IT" dirty="0">
                <a:solidFill>
                  <a:schemeClr val="accent2"/>
                </a:solidFill>
                <a:latin typeface="Comic Sans MS" panose="030F0702030302020204" pitchFamily="66" charset="0"/>
              </a:rPr>
              <a:t> </a:t>
            </a:r>
          </a:p>
          <a:p>
            <a:r>
              <a:rPr lang="it-IT" b="1" u="sng" dirty="0">
                <a:solidFill>
                  <a:schemeClr val="accent2"/>
                </a:solidFill>
                <a:latin typeface="Comic Sans MS" panose="030F0702030302020204" pitchFamily="66" charset="0"/>
              </a:rPr>
              <a:t>PROVVISORIETA’</a:t>
            </a:r>
          </a:p>
          <a:p>
            <a:pPr marL="0" indent="0">
              <a:buNone/>
            </a:pPr>
            <a:endParaRPr lang="it-IT" dirty="0">
              <a:solidFill>
                <a:schemeClr val="accent2"/>
              </a:solidFill>
              <a:latin typeface="Comic Sans MS" panose="030F0702030302020204" pitchFamily="66" charset="0"/>
            </a:endParaRPr>
          </a:p>
          <a:p>
            <a:r>
              <a:rPr lang="it-IT" b="1" u="sng" dirty="0">
                <a:solidFill>
                  <a:schemeClr val="accent2"/>
                </a:solidFill>
                <a:latin typeface="Comic Sans MS" panose="030F0702030302020204" pitchFamily="66" charset="0"/>
              </a:rPr>
              <a:t>ESECUTORIETA’ INTRINSECA</a:t>
            </a:r>
          </a:p>
          <a:p>
            <a:pPr marL="0" indent="0">
              <a:buNone/>
            </a:pPr>
            <a:endParaRPr lang="it-IT" b="1" u="sng" dirty="0">
              <a:solidFill>
                <a:schemeClr val="accent2"/>
              </a:solidFill>
              <a:latin typeface="Comic Sans MS" panose="030F0702030302020204" pitchFamily="66" charset="0"/>
            </a:endParaRPr>
          </a:p>
          <a:p>
            <a:r>
              <a:rPr lang="it-IT" b="1" u="sng" dirty="0">
                <a:solidFill>
                  <a:schemeClr val="accent2"/>
                </a:solidFill>
                <a:latin typeface="Comic Sans MS" panose="030F0702030302020204" pitchFamily="66" charset="0"/>
              </a:rPr>
              <a:t>CONTROLLO ESTERNO</a:t>
            </a:r>
          </a:p>
          <a:p>
            <a:pPr rtl="0"/>
            <a:endParaRPr lang="it-IT" dirty="0"/>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8</a:t>
            </a:fld>
            <a:endParaRPr lang="it-IT" dirty="0"/>
          </a:p>
        </p:txBody>
      </p:sp>
    </p:spTree>
    <p:extLst>
      <p:ext uri="{BB962C8B-B14F-4D97-AF65-F5344CB8AC3E}">
        <p14:creationId xmlns:p14="http://schemas.microsoft.com/office/powerpoint/2010/main" val="3363052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Strumentalità</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429689"/>
          </a:xfrm>
        </p:spPr>
        <p:txBody>
          <a:bodyPr rtlCol="0"/>
          <a:lstStyle>
            <a:defPPr>
              <a:defRPr lang="it-IT"/>
            </a:defPPr>
          </a:lstStyle>
          <a:p>
            <a:pPr algn="just"/>
            <a:r>
              <a:rPr lang="it-IT" b="1" dirty="0">
                <a:latin typeface="Comic Sans MS" panose="030F0702030302020204" pitchFamily="66" charset="0"/>
              </a:rPr>
              <a:t>PROVVEDIMENTI CAUTELARI ANTICIPATORI: </a:t>
            </a:r>
            <a:r>
              <a:rPr lang="it-IT" dirty="0">
                <a:latin typeface="Comic Sans MS" panose="030F0702030302020204" pitchFamily="66" charset="0"/>
              </a:rPr>
              <a:t>nesso teleologico della tutela cautelare rispetto alla decisione definitiva.</a:t>
            </a:r>
          </a:p>
          <a:p>
            <a:pPr algn="just"/>
            <a:r>
              <a:rPr lang="it-IT" dirty="0">
                <a:latin typeface="Comic Sans MS" panose="030F0702030302020204" pitchFamily="66" charset="0"/>
              </a:rPr>
              <a:t>RICADUTE APPLICATIVE: </a:t>
            </a:r>
            <a:r>
              <a:rPr lang="it-IT" b="1" dirty="0">
                <a:latin typeface="Comic Sans MS" panose="030F0702030302020204" pitchFamily="66" charset="0"/>
              </a:rPr>
              <a:t>inefficacia</a:t>
            </a:r>
            <a:r>
              <a:rPr lang="it-IT" dirty="0">
                <a:latin typeface="Comic Sans MS" panose="030F0702030302020204" pitchFamily="66" charset="0"/>
              </a:rPr>
              <a:t> </a:t>
            </a:r>
            <a:r>
              <a:rPr lang="it-IT" b="1" dirty="0">
                <a:latin typeface="Comic Sans MS" panose="030F0702030302020204" pitchFamily="66" charset="0"/>
              </a:rPr>
              <a:t>del provvedimento cautelare </a:t>
            </a:r>
            <a:r>
              <a:rPr lang="it-IT" dirty="0">
                <a:latin typeface="Comic Sans MS" panose="030F0702030302020204" pitchFamily="66" charset="0"/>
              </a:rPr>
              <a:t>nel caso di mancata introduzione del giudizio di merito/ estinzione del giudizio/dichiarazione di inesistenza del diritto cautelato, art. 669</a:t>
            </a:r>
            <a:r>
              <a:rPr lang="it-IT" i="1" dirty="0">
                <a:latin typeface="Comic Sans MS" panose="030F0702030302020204" pitchFamily="66" charset="0"/>
              </a:rPr>
              <a:t> </a:t>
            </a:r>
            <a:r>
              <a:rPr lang="it-IT" i="1" dirty="0" err="1">
                <a:latin typeface="Comic Sans MS" panose="030F0702030302020204" pitchFamily="66" charset="0"/>
              </a:rPr>
              <a:t>novies</a:t>
            </a:r>
            <a:r>
              <a:rPr lang="it-IT" i="1" dirty="0">
                <a:latin typeface="Comic Sans MS" panose="030F0702030302020204" pitchFamily="66" charset="0"/>
              </a:rPr>
              <a:t> </a:t>
            </a:r>
            <a:r>
              <a:rPr lang="it-IT" dirty="0">
                <a:latin typeface="Comic Sans MS" panose="030F0702030302020204" pitchFamily="66" charset="0"/>
              </a:rPr>
              <a:t>c.p.c.</a:t>
            </a:r>
          </a:p>
          <a:p>
            <a:pPr algn="just"/>
            <a:r>
              <a:rPr lang="it-IT" dirty="0">
                <a:latin typeface="Comic Sans MS" panose="030F0702030302020204" pitchFamily="66" charset="0"/>
              </a:rPr>
              <a:t>STRUMENTALITÁ ATTENUTATA: provvedimenti cautelari ad effetti anticipatori, art. 669 </a:t>
            </a:r>
            <a:r>
              <a:rPr lang="it-IT" i="1" dirty="0" err="1">
                <a:latin typeface="Comic Sans MS" panose="030F0702030302020204" pitchFamily="66" charset="0"/>
              </a:rPr>
              <a:t>octies</a:t>
            </a:r>
            <a:r>
              <a:rPr lang="it-IT" dirty="0">
                <a:latin typeface="Comic Sans MS" panose="030F0702030302020204" pitchFamily="66" charset="0"/>
              </a:rPr>
              <a:t>, comma 6, c.p.c. (vedi avanti)</a:t>
            </a:r>
          </a:p>
          <a:p>
            <a:pPr algn="just"/>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9</a:t>
            </a:fld>
            <a:endParaRPr lang="it-IT" dirty="0"/>
          </a:p>
        </p:txBody>
      </p:sp>
    </p:spTree>
    <p:extLst>
      <p:ext uri="{BB962C8B-B14F-4D97-AF65-F5344CB8AC3E}">
        <p14:creationId xmlns:p14="http://schemas.microsoft.com/office/powerpoint/2010/main" val="1981909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GIUDIZIO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644785"/>
          </a:xfrm>
        </p:spPr>
        <p:txBody>
          <a:bodyPr rtlCol="0"/>
          <a:lstStyle>
            <a:defPPr>
              <a:defRPr lang="it-IT"/>
            </a:defPPr>
          </a:lstStyle>
          <a:p>
            <a:pPr algn="just"/>
            <a:r>
              <a:rPr lang="it-IT" b="0" i="0" dirty="0">
                <a:solidFill>
                  <a:srgbClr val="000000"/>
                </a:solidFill>
                <a:effectLst/>
                <a:latin typeface="Comic Sans MS" panose="030F0702030302020204" pitchFamily="66" charset="0"/>
              </a:rPr>
              <a:t>Il mancato rispetto del termine comporta inefficacia del provvedimento cautelare conservativo, non anche del giudizio di merito:</a:t>
            </a:r>
          </a:p>
          <a:p>
            <a:pPr algn="just"/>
            <a:r>
              <a:rPr lang="it-IT" b="0" i="0" dirty="0">
                <a:solidFill>
                  <a:srgbClr val="000000"/>
                </a:solidFill>
                <a:effectLst/>
                <a:latin typeface="Comic Sans MS" panose="030F0702030302020204" pitchFamily="66" charset="0"/>
              </a:rPr>
              <a:t>«In tema di </a:t>
            </a:r>
            <a:r>
              <a:rPr lang="it-IT" b="0" i="0" dirty="0">
                <a:effectLst/>
                <a:latin typeface="Comic Sans MS" panose="030F0702030302020204" pitchFamily="66" charset="0"/>
              </a:rPr>
              <a:t>procedimento cautelare uniforme, l'inefficacia del provvedimento cautelare </a:t>
            </a:r>
            <a:r>
              <a:rPr lang="it-IT" b="0" i="1" dirty="0">
                <a:effectLst/>
                <a:latin typeface="Comic Sans MS" panose="030F0702030302020204" pitchFamily="66" charset="0"/>
              </a:rPr>
              <a:t>ante </a:t>
            </a:r>
            <a:r>
              <a:rPr lang="it-IT" b="0" i="1" dirty="0" err="1">
                <a:effectLst/>
                <a:latin typeface="Comic Sans MS" panose="030F0702030302020204" pitchFamily="66" charset="0"/>
              </a:rPr>
              <a:t>causam</a:t>
            </a:r>
            <a:r>
              <a:rPr lang="it-IT" b="0" i="0" dirty="0">
                <a:effectLst/>
                <a:latin typeface="Comic Sans MS" panose="030F0702030302020204" pitchFamily="66" charset="0"/>
              </a:rPr>
              <a:t> non anticipatorio, verificatasi in conseguenza del mancato inizio del giudizio di merito entro il termine perentorio di cui all'art. 669 </a:t>
            </a:r>
            <a:r>
              <a:rPr lang="it-IT" b="0" i="1" dirty="0" err="1">
                <a:effectLst/>
                <a:latin typeface="Comic Sans MS" panose="030F0702030302020204" pitchFamily="66" charset="0"/>
              </a:rPr>
              <a:t>octies</a:t>
            </a:r>
            <a:r>
              <a:rPr lang="it-IT" b="0" i="0" dirty="0">
                <a:effectLst/>
                <a:latin typeface="Comic Sans MS" panose="030F0702030302020204" pitchFamily="66" charset="0"/>
              </a:rPr>
              <a:t>, co. 2, c.p.c., non determina alcuna conseguenza processuale sul giudizio di merito comunque intrapreso, che dunque prosegue naturalmente senza maturazione di decadenze di sorta</a:t>
            </a:r>
            <a:r>
              <a:rPr lang="it-IT" b="0" i="0" dirty="0">
                <a:solidFill>
                  <a:srgbClr val="000000"/>
                </a:solidFill>
                <a:effectLst/>
                <a:latin typeface="Comic Sans MS" panose="030F0702030302020204" pitchFamily="66" charset="0"/>
              </a:rPr>
              <a:t>» (C. 8513/2024).</a:t>
            </a: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10</a:t>
            </a:fld>
            <a:endParaRPr lang="it-IT" dirty="0"/>
          </a:p>
        </p:txBody>
      </p:sp>
    </p:spTree>
    <p:extLst>
      <p:ext uri="{BB962C8B-B14F-4D97-AF65-F5344CB8AC3E}">
        <p14:creationId xmlns:p14="http://schemas.microsoft.com/office/powerpoint/2010/main" val="3093718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Forma della domanda 669 </a:t>
            </a:r>
            <a:r>
              <a:rPr lang="it-IT" i="1" dirty="0"/>
              <a:t>bis</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429689"/>
          </a:xfrm>
        </p:spPr>
        <p:txBody>
          <a:bodyPr rtlCol="0"/>
          <a:lstStyle>
            <a:defPPr>
              <a:defRPr lang="it-IT"/>
            </a:defPPr>
          </a:lstStyle>
          <a:p>
            <a:r>
              <a:rPr lang="it-IT" b="0" i="0" dirty="0">
                <a:effectLst/>
                <a:latin typeface="Verdana" panose="020B0604030504040204" pitchFamily="34" charset="0"/>
              </a:rPr>
              <a:t>La norma in esame nulla dice riguardo agli elementi del ricorso e, pertanto, occorre riferirsi alla disposizione generale contenuta nell'</a:t>
            </a:r>
            <a:r>
              <a:rPr lang="it-IT" b="0" i="0" u="none" strike="noStrike" dirty="0">
                <a:effectLst/>
                <a:latin typeface="Verdana" panose="020B0604030504040204" pitchFamily="34" charset="0"/>
                <a:hlinkClick r:id="rId4">
                  <a:extLst>
                    <a:ext uri="{A12FA001-AC4F-418D-AE19-62706E023703}">
                      <ahyp:hlinkClr xmlns:ahyp="http://schemas.microsoft.com/office/drawing/2018/hyperlinkcolor" val="tx"/>
                    </a:ext>
                  </a:extLst>
                </a:hlinkClick>
              </a:rPr>
              <a:t>art. 125 c.p.c.</a:t>
            </a:r>
            <a:r>
              <a:rPr lang="it-IT" dirty="0">
                <a:latin typeface="Verdana" panose="020B0604030504040204" pitchFamily="34" charset="0"/>
              </a:rPr>
              <a:t> </a:t>
            </a:r>
          </a:p>
          <a:p>
            <a:pPr algn="just"/>
            <a:r>
              <a:rPr lang="it-IT" dirty="0">
                <a:latin typeface="Verdana" panose="020B0604030504040204" pitchFamily="34" charset="0"/>
              </a:rPr>
              <a:t>Contenuto: ufficio giudiziario; parti; oggetto; ragioni della domanda; conclusioni. </a:t>
            </a:r>
          </a:p>
          <a:p>
            <a:pPr algn="just"/>
            <a:r>
              <a:rPr lang="it-IT" dirty="0">
                <a:latin typeface="Verdana" panose="020B0604030504040204" pitchFamily="34" charset="0"/>
              </a:rPr>
              <a:t>Sottoscrizione - Procura (art. 83 c.p.c.)</a:t>
            </a:r>
          </a:p>
          <a:p>
            <a:pPr algn="just"/>
            <a:r>
              <a:rPr lang="it-IT" dirty="0">
                <a:latin typeface="Comic Sans MS" panose="030F0702030302020204" pitchFamily="66" charset="0"/>
              </a:rPr>
              <a:t>il tipo di provvedimento tipico o atipico richiesto al giudice; l'esposizione dei fatti costitutivi al fine della valutazione del fumus bonis </a:t>
            </a:r>
            <a:r>
              <a:rPr lang="it-IT" dirty="0" err="1">
                <a:latin typeface="Comic Sans MS" panose="030F0702030302020204" pitchFamily="66" charset="0"/>
              </a:rPr>
              <a:t>juris</a:t>
            </a:r>
            <a:r>
              <a:rPr lang="it-IT" dirty="0">
                <a:latin typeface="Comic Sans MS" panose="030F0702030302020204" pitchFamily="66" charset="0"/>
              </a:rPr>
              <a:t>; l'individuazione del periculum in mora e gli elementi probatori per desumerlo </a:t>
            </a: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11</a:t>
            </a:fld>
            <a:endParaRPr lang="it-IT" dirty="0"/>
          </a:p>
        </p:txBody>
      </p:sp>
    </p:spTree>
    <p:extLst>
      <p:ext uri="{BB962C8B-B14F-4D97-AF65-F5344CB8AC3E}">
        <p14:creationId xmlns:p14="http://schemas.microsoft.com/office/powerpoint/2010/main" val="647192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Indicazione causa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2032000"/>
            <a:ext cx="6474428" cy="4229904"/>
          </a:xfrm>
        </p:spPr>
        <p:txBody>
          <a:bodyPr rtlCol="0"/>
          <a:lstStyle>
            <a:defPPr>
              <a:defRPr lang="it-IT"/>
            </a:defPPr>
          </a:lstStyle>
          <a:p>
            <a:pPr marL="0" marR="0" lvl="0" indent="0" algn="ctr"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b="1" dirty="0">
                <a:latin typeface="Comic Sans MS" panose="030F0702030302020204" pitchFamily="66" charset="0"/>
              </a:rPr>
              <a:t>elemento previsto in via ermeneutica</a:t>
            </a:r>
          </a:p>
          <a:p>
            <a:pPr marL="0" marR="0" lvl="0" indent="0" algn="l"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b="1" dirty="0">
                <a:latin typeface="Comic Sans MS" panose="030F0702030302020204" pitchFamily="66" charset="0"/>
              </a:rPr>
              <a:t>ANTE CAUSAM</a:t>
            </a:r>
            <a:r>
              <a:rPr lang="it-IT" dirty="0">
                <a:latin typeface="Comic Sans MS" panose="030F0702030302020204" pitchFamily="66" charset="0"/>
              </a:rPr>
              <a:t>: indicazione della causa di merito – </a:t>
            </a:r>
            <a:r>
              <a:rPr lang="it-IT" b="1" u="sng" dirty="0">
                <a:latin typeface="Comic Sans MS" panose="030F0702030302020204" pitchFamily="66" charset="0"/>
              </a:rPr>
              <a:t>necessità: </a:t>
            </a:r>
          </a:p>
          <a:p>
            <a:pPr lvl="0" algn="just"/>
            <a:r>
              <a:rPr lang="it-IT" dirty="0">
                <a:latin typeface="Comic Sans MS" panose="030F0702030302020204" pitchFamily="66" charset="0"/>
              </a:rPr>
              <a:t>- controllo della strumentalità rispetto al giudizio di merito </a:t>
            </a:r>
          </a:p>
          <a:p>
            <a:pPr algn="just"/>
            <a:r>
              <a:rPr lang="it-IT" dirty="0">
                <a:latin typeface="Comic Sans MS" panose="030F0702030302020204" pitchFamily="66" charset="0"/>
              </a:rPr>
              <a:t>- </a:t>
            </a:r>
            <a:r>
              <a:rPr lang="it-IT" b="1" u="sng" dirty="0">
                <a:latin typeface="Comic Sans MS" panose="030F0702030302020204" pitchFamily="66" charset="0"/>
              </a:rPr>
              <a:t>termine perentorio</a:t>
            </a:r>
            <a:r>
              <a:rPr lang="it-IT" b="1" dirty="0">
                <a:latin typeface="Comic Sans MS" panose="030F0702030302020204" pitchFamily="66" charset="0"/>
              </a:rPr>
              <a:t> </a:t>
            </a:r>
            <a:r>
              <a:rPr lang="it-IT" dirty="0">
                <a:latin typeface="Comic Sans MS" panose="030F0702030302020204" pitchFamily="66" charset="0"/>
              </a:rPr>
              <a:t>per l’introduzione del giudizio di merito (a fronte di provvedimenti non anticipatori), artt. 669 </a:t>
            </a:r>
            <a:r>
              <a:rPr lang="it-IT" i="1" dirty="0" err="1">
                <a:latin typeface="Comic Sans MS" panose="030F0702030302020204" pitchFamily="66" charset="0"/>
              </a:rPr>
              <a:t>octies</a:t>
            </a:r>
            <a:r>
              <a:rPr lang="it-IT" dirty="0">
                <a:latin typeface="Comic Sans MS" panose="030F0702030302020204" pitchFamily="66" charset="0"/>
              </a:rPr>
              <a:t> e </a:t>
            </a:r>
            <a:r>
              <a:rPr lang="it-IT" i="1" dirty="0" err="1">
                <a:latin typeface="Comic Sans MS" panose="030F0702030302020204" pitchFamily="66" charset="0"/>
              </a:rPr>
              <a:t>novies</a:t>
            </a:r>
            <a:r>
              <a:rPr lang="it-IT" i="1" dirty="0">
                <a:latin typeface="Comic Sans MS" panose="030F0702030302020204" pitchFamily="66" charset="0"/>
              </a:rPr>
              <a:t> </a:t>
            </a:r>
            <a:r>
              <a:rPr lang="it-IT" dirty="0">
                <a:latin typeface="Comic Sans MS" panose="030F0702030302020204" pitchFamily="66" charset="0"/>
              </a:rPr>
              <a:t>c.p.c.</a:t>
            </a:r>
          </a:p>
          <a:p>
            <a:pPr marL="0" marR="0" lvl="0" indent="0" algn="l"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800" b="1" i="0" u="sng"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anche nel caso di provvedimenti cautelari anticipatori</a:t>
            </a:r>
          </a:p>
          <a:p>
            <a:pPr marL="0" marR="0" lvl="0" indent="0" algn="l"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8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individuazione del </a:t>
            </a:r>
            <a:r>
              <a:rPr kumimoji="0" lang="it-IT" sz="1800" b="1" i="0" u="sng"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giudice competente</a:t>
            </a:r>
            <a:endParaRPr kumimoji="0" lang="it-IT" sz="18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endParaRPr>
          </a:p>
          <a:p>
            <a:endParaRPr lang="it-IT"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12</a:t>
            </a:fld>
            <a:endParaRPr lang="it-IT" dirty="0"/>
          </a:p>
        </p:txBody>
      </p:sp>
    </p:spTree>
    <p:extLst>
      <p:ext uri="{BB962C8B-B14F-4D97-AF65-F5344CB8AC3E}">
        <p14:creationId xmlns:p14="http://schemas.microsoft.com/office/powerpoint/2010/main" val="2356091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Indicazione causa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2031999"/>
            <a:ext cx="6485519" cy="4429689"/>
          </a:xfrm>
        </p:spPr>
        <p:txBody>
          <a:bodyPr rtlCol="0"/>
          <a:lstStyle>
            <a:defPPr>
              <a:defRPr lang="it-IT"/>
            </a:defPPr>
          </a:lstStyle>
          <a:p>
            <a:pPr marL="0" indent="0">
              <a:buNone/>
            </a:pPr>
            <a:r>
              <a:rPr lang="it-IT" dirty="0">
                <a:latin typeface="Comic Sans MS" panose="030F0702030302020204" pitchFamily="66" charset="0"/>
              </a:rPr>
              <a:t>Cosa si intende?</a:t>
            </a:r>
          </a:p>
          <a:p>
            <a:pPr algn="just"/>
            <a:r>
              <a:rPr lang="it-IT" b="1" dirty="0">
                <a:latin typeface="Comic Sans MS" panose="030F0702030302020204" pitchFamily="66" charset="0"/>
              </a:rPr>
              <a:t>TESI RESTRITTIVA</a:t>
            </a:r>
            <a:r>
              <a:rPr lang="it-IT" dirty="0">
                <a:latin typeface="Comic Sans MS" panose="030F0702030302020204" pitchFamily="66" charset="0"/>
              </a:rPr>
              <a:t>: quando </a:t>
            </a:r>
            <a:r>
              <a:rPr lang="it-IT" u="sng" dirty="0">
                <a:latin typeface="Comic Sans MS" panose="030F0702030302020204" pitchFamily="66" charset="0"/>
              </a:rPr>
              <a:t>non siano indicate le conclusioni</a:t>
            </a:r>
            <a:r>
              <a:rPr lang="it-IT" dirty="0">
                <a:latin typeface="Comic Sans MS" panose="030F0702030302020204" pitchFamily="66" charset="0"/>
              </a:rPr>
              <a:t> della causa di merito – la domanda di merito costituisce così un </a:t>
            </a:r>
            <a:r>
              <a:rPr lang="it-IT" b="1" u="sng" dirty="0">
                <a:latin typeface="Comic Sans MS" panose="030F0702030302020204" pitchFamily="66" charset="0"/>
              </a:rPr>
              <a:t>elemento formale</a:t>
            </a:r>
            <a:endParaRPr lang="it-IT" dirty="0">
              <a:latin typeface="Comic Sans MS" panose="030F0702030302020204" pitchFamily="66" charset="0"/>
            </a:endParaRPr>
          </a:p>
          <a:p>
            <a:pPr algn="just"/>
            <a:r>
              <a:rPr lang="it-IT" b="1" dirty="0">
                <a:latin typeface="Comic Sans MS" panose="030F0702030302020204" pitchFamily="66" charset="0"/>
              </a:rPr>
              <a:t>TESI PREFERIBILE: </a:t>
            </a:r>
            <a:r>
              <a:rPr lang="it-IT" dirty="0">
                <a:latin typeface="Comic Sans MS" panose="030F0702030302020204" pitchFamily="66" charset="0"/>
              </a:rPr>
              <a:t>quando, </a:t>
            </a:r>
            <a:r>
              <a:rPr lang="it-IT" u="sng" dirty="0">
                <a:latin typeface="Comic Sans MS" panose="030F0702030302020204" pitchFamily="66" charset="0"/>
              </a:rPr>
              <a:t>anche indirettamente, non sia possibile dedurre il contenuto del giudizio di merito, senza necessità di formule sacramentali – </a:t>
            </a:r>
            <a:r>
              <a:rPr lang="it-IT" dirty="0">
                <a:latin typeface="Comic Sans MS" panose="030F0702030302020204" pitchFamily="66" charset="0"/>
              </a:rPr>
              <a:t>la domanda di merito costituisce così un </a:t>
            </a:r>
            <a:r>
              <a:rPr lang="it-IT" b="1" u="sng" dirty="0">
                <a:latin typeface="Comic Sans MS" panose="030F0702030302020204" pitchFamily="66" charset="0"/>
              </a:rPr>
              <a:t>requisito sostanziale</a:t>
            </a:r>
            <a:r>
              <a:rPr lang="it-IT" dirty="0">
                <a:latin typeface="Comic Sans MS" panose="030F0702030302020204" pitchFamily="66" charset="0"/>
              </a:rPr>
              <a:t> - tesi è maggiormente rispettosa del principio della conservazione degli effetti giuridici  degli atti, dell’economia dei mezzi processuali </a:t>
            </a:r>
          </a:p>
          <a:p>
            <a:endParaRPr lang="it-IT"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13</a:t>
            </a:fld>
            <a:endParaRPr lang="it-IT" dirty="0"/>
          </a:p>
        </p:txBody>
      </p:sp>
    </p:spTree>
    <p:extLst>
      <p:ext uri="{BB962C8B-B14F-4D97-AF65-F5344CB8AC3E}">
        <p14:creationId xmlns:p14="http://schemas.microsoft.com/office/powerpoint/2010/main" val="81850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Rapporti con la causa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827213"/>
            <a:ext cx="6485519" cy="4711699"/>
          </a:xfrm>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600" b="0" i="0" u="none" strike="noStrike" kern="1200" cap="none" spc="100" normalizeH="0" baseline="0" noProof="0" dirty="0">
                <a:ln>
                  <a:noFill/>
                </a:ln>
                <a:effectLst/>
                <a:uLnTx/>
                <a:uFillTx/>
                <a:latin typeface="Comic Sans MS" panose="030F0702030302020204" pitchFamily="66" charset="0"/>
              </a:rPr>
              <a:t>Cautelare </a:t>
            </a:r>
            <a:r>
              <a:rPr kumimoji="0" lang="it-IT" sz="1600" b="0" i="1" u="none" strike="noStrike" kern="1200" cap="none" spc="100" normalizeH="0" baseline="0" noProof="0" dirty="0">
                <a:ln>
                  <a:noFill/>
                </a:ln>
                <a:effectLst/>
                <a:uLnTx/>
                <a:uFillTx/>
                <a:latin typeface="Comic Sans MS" panose="030F0702030302020204" pitchFamily="66" charset="0"/>
              </a:rPr>
              <a:t>ante </a:t>
            </a:r>
            <a:r>
              <a:rPr kumimoji="0" lang="it-IT" sz="1600" b="0" i="1" u="none" strike="noStrike" kern="1200" cap="none" spc="100" normalizeH="0" baseline="0" noProof="0" dirty="0" err="1">
                <a:ln>
                  <a:noFill/>
                </a:ln>
                <a:effectLst/>
                <a:uLnTx/>
                <a:uFillTx/>
                <a:latin typeface="Comic Sans MS" panose="030F0702030302020204" pitchFamily="66" charset="0"/>
              </a:rPr>
              <a:t>causam</a:t>
            </a:r>
            <a:r>
              <a:rPr kumimoji="0" lang="it-IT" sz="1600" b="0" i="0" u="none" strike="noStrike" kern="1200" cap="none" spc="100" normalizeH="0" baseline="0" noProof="0" dirty="0">
                <a:ln>
                  <a:noFill/>
                </a:ln>
                <a:effectLst/>
                <a:uLnTx/>
                <a:uFillTx/>
                <a:latin typeface="Comic Sans MS" panose="030F0702030302020204" pitchFamily="66" charset="0"/>
              </a:rPr>
              <a:t>: non sono esportabili in sede di merito i contegni processuali cristallizzati nella fase cautelare – mancato disconoscimento di una scrittura.</a:t>
            </a:r>
            <a:endParaRPr lang="it-IT" sz="1600" dirty="0">
              <a:latin typeface="Comic Sans MS" panose="030F0702030302020204" pitchFamily="66" charset="0"/>
            </a:endParaRPr>
          </a:p>
          <a:p>
            <a:pPr algn="just"/>
            <a:r>
              <a:rPr lang="it-IT" sz="1600" dirty="0">
                <a:latin typeface="Comic Sans MS" panose="030F0702030302020204" pitchFamily="66" charset="0"/>
              </a:rPr>
              <a:t>Cautelare in corso di causa: </a:t>
            </a:r>
          </a:p>
          <a:p>
            <a:pPr algn="just"/>
            <a:r>
              <a:rPr lang="it-IT" sz="1600" b="1" u="sng" dirty="0">
                <a:latin typeface="Comic Sans MS" panose="030F0702030302020204" pitchFamily="66" charset="0"/>
              </a:rPr>
              <a:t>Non consente di aggirare</a:t>
            </a:r>
            <a:r>
              <a:rPr lang="it-IT" sz="1600" dirty="0">
                <a:latin typeface="Comic Sans MS" panose="030F0702030302020204" pitchFamily="66" charset="0"/>
              </a:rPr>
              <a:t> le maturate </a:t>
            </a:r>
            <a:r>
              <a:rPr lang="it-IT" sz="1600" b="1" u="sng" dirty="0">
                <a:latin typeface="Comic Sans MS" panose="030F0702030302020204" pitchFamily="66" charset="0"/>
              </a:rPr>
              <a:t>preclusioni assertive ed istruttorie</a:t>
            </a:r>
            <a:r>
              <a:rPr lang="it-IT" sz="1600" dirty="0">
                <a:latin typeface="Comic Sans MS" panose="030F0702030302020204" pitchFamily="66" charset="0"/>
              </a:rPr>
              <a:t>  (C. 14338/2009). </a:t>
            </a:r>
          </a:p>
          <a:p>
            <a:pPr algn="just"/>
            <a:r>
              <a:rPr lang="it-IT" sz="1600" dirty="0">
                <a:latin typeface="Comic Sans MS" panose="030F0702030302020204" pitchFamily="66" charset="0"/>
              </a:rPr>
              <a:t>I </a:t>
            </a:r>
            <a:r>
              <a:rPr lang="it-IT" sz="1600" b="1" dirty="0">
                <a:latin typeface="Comic Sans MS" panose="030F0702030302020204" pitchFamily="66" charset="0"/>
              </a:rPr>
              <a:t>documenti</a:t>
            </a:r>
            <a:r>
              <a:rPr lang="it-IT" sz="1600" dirty="0">
                <a:latin typeface="Comic Sans MS" panose="030F0702030302020204" pitchFamily="66" charset="0"/>
              </a:rPr>
              <a:t> depositati nel corso di un procedimento cautelare instaurato in pendenza del giudizio di merito sono </a:t>
            </a:r>
            <a:r>
              <a:rPr lang="it-IT" sz="1600" b="1" dirty="0">
                <a:latin typeface="Comic Sans MS" panose="030F0702030302020204" pitchFamily="66" charset="0"/>
              </a:rPr>
              <a:t>utilizzabili</a:t>
            </a:r>
            <a:r>
              <a:rPr lang="it-IT" sz="1600" dirty="0">
                <a:latin typeface="Comic Sans MS" panose="030F0702030302020204" pitchFamily="66" charset="0"/>
              </a:rPr>
              <a:t> anche in quest'ultimo processo, </a:t>
            </a:r>
            <a:r>
              <a:rPr lang="it-IT" sz="1600" b="1" u="sng" dirty="0">
                <a:latin typeface="Comic Sans MS" panose="030F0702030302020204" pitchFamily="66" charset="0"/>
              </a:rPr>
              <a:t>purché la relativa produzione sia avvenuta prima che in esso siano maturate le preclusioni istruttorie</a:t>
            </a:r>
            <a:r>
              <a:rPr lang="it-IT" sz="1600" dirty="0">
                <a:latin typeface="Comic Sans MS" panose="030F0702030302020204" pitchFamily="66" charset="0"/>
              </a:rPr>
              <a:t> (C. 13631/2017). </a:t>
            </a:r>
          </a:p>
          <a:p>
            <a:pPr algn="just"/>
            <a:r>
              <a:rPr lang="it-IT" sz="1600" b="1" dirty="0">
                <a:latin typeface="Comic Sans MS" panose="030F0702030302020204" pitchFamily="66" charset="0"/>
              </a:rPr>
              <a:t>Parti contumaci</a:t>
            </a:r>
            <a:r>
              <a:rPr lang="it-IT" sz="1600" dirty="0">
                <a:latin typeface="Comic Sans MS" panose="030F0702030302020204" pitchFamily="66" charset="0"/>
              </a:rPr>
              <a:t>, </a:t>
            </a:r>
            <a:r>
              <a:rPr lang="it-IT" sz="1600" b="1" u="sng" dirty="0">
                <a:latin typeface="Comic Sans MS" panose="030F0702030302020204" pitchFamily="66" charset="0"/>
              </a:rPr>
              <a:t>non va loro notificato</a:t>
            </a:r>
            <a:r>
              <a:rPr lang="it-IT" sz="1600" dirty="0">
                <a:latin typeface="Comic Sans MS" panose="030F0702030302020204" pitchFamily="66" charset="0"/>
              </a:rPr>
              <a:t> il ricorso cautelare in quanto la domanda cautelare non costituisce una domanda nuova (C. 4814/1998).</a:t>
            </a:r>
          </a:p>
          <a:p>
            <a:endParaRPr lang="it-IT" dirty="0">
              <a:latin typeface="Comic Sans MS" panose="030F0702030302020204" pitchFamily="66" charset="0"/>
            </a:endParaRPr>
          </a:p>
          <a:p>
            <a:endParaRPr lang="it-IT" sz="1600" dirty="0">
              <a:latin typeface="Comic Sans MS" panose="030F0702030302020204" pitchFamily="66" charset="0"/>
            </a:endParaRPr>
          </a:p>
          <a:p>
            <a:pPr algn="just"/>
            <a:endParaRPr lang="it-IT" dirty="0">
              <a:latin typeface="Comic Sans MS" panose="030F0702030302020204" pitchFamily="66" charset="0"/>
            </a:endParaRPr>
          </a:p>
          <a:p>
            <a:pPr marL="0" indent="0">
              <a:buNone/>
            </a:pP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14</a:t>
            </a:fld>
            <a:endParaRPr lang="it-IT" dirty="0"/>
          </a:p>
        </p:txBody>
      </p:sp>
    </p:spTree>
    <p:extLst>
      <p:ext uri="{BB962C8B-B14F-4D97-AF65-F5344CB8AC3E}">
        <p14:creationId xmlns:p14="http://schemas.microsoft.com/office/powerpoint/2010/main" val="4200892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Indicazione causa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892301"/>
            <a:ext cx="6485519" cy="4711699"/>
          </a:xfrm>
        </p:spPr>
        <p:txBody>
          <a:bodyPr rtlCol="0"/>
          <a:lstStyle>
            <a:defPPr>
              <a:defRPr lang="it-IT"/>
            </a:defPPr>
          </a:lstStyle>
          <a:p>
            <a:pPr marL="0" indent="0">
              <a:buNone/>
            </a:pPr>
            <a:r>
              <a:rPr lang="it-IT" sz="1400" dirty="0">
                <a:latin typeface="Comic Sans MS" panose="030F0702030302020204" pitchFamily="66" charset="0"/>
              </a:rPr>
              <a:t>Conseguenze mancata indicazione? </a:t>
            </a:r>
          </a:p>
          <a:p>
            <a:pPr marL="0" indent="0">
              <a:buNone/>
            </a:pPr>
            <a:r>
              <a:rPr lang="it-IT" sz="1400" b="1" dirty="0">
                <a:latin typeface="Comic Sans MS" panose="030F0702030302020204" pitchFamily="66" charset="0"/>
              </a:rPr>
              <a:t>TESI RESTRITTIVA</a:t>
            </a:r>
            <a:r>
              <a:rPr lang="it-IT" sz="1400" dirty="0">
                <a:latin typeface="Comic Sans MS" panose="030F0702030302020204" pitchFamily="66" charset="0"/>
              </a:rPr>
              <a:t>: inammissibilità </a:t>
            </a:r>
            <a:r>
              <a:rPr lang="it-IT" sz="1400" b="1" dirty="0">
                <a:latin typeface="Comic Sans MS" panose="030F0702030302020204" pitchFamily="66" charset="0"/>
              </a:rPr>
              <a:t>TESI PREFERIBILE: </a:t>
            </a:r>
            <a:r>
              <a:rPr lang="it-IT" sz="1400" dirty="0">
                <a:latin typeface="Comic Sans MS" panose="030F0702030302020204" pitchFamily="66" charset="0"/>
              </a:rPr>
              <a:t>nullità sanabile </a:t>
            </a:r>
            <a:r>
              <a:rPr lang="it-IT" sz="1400" i="0" dirty="0">
                <a:effectLst/>
                <a:latin typeface="Comic Sans MS" panose="030F0702030302020204" pitchFamily="66" charset="0"/>
              </a:rPr>
              <a:t>attraverso la rinnovazione o integrazione del ricorso</a:t>
            </a:r>
            <a:endParaRPr lang="it-IT" sz="1400" b="0" i="0" dirty="0">
              <a:solidFill>
                <a:srgbClr val="686868"/>
              </a:solidFill>
              <a:effectLst/>
              <a:latin typeface="Comic Sans MS" panose="030F0702030302020204" pitchFamily="66" charset="0"/>
            </a:endParaRPr>
          </a:p>
          <a:p>
            <a:pPr algn="just"/>
            <a:r>
              <a:rPr lang="it-IT" sz="1400" b="0" i="0" dirty="0">
                <a:effectLst/>
                <a:latin typeface="Comic Sans MS" panose="030F0702030302020204" pitchFamily="66" charset="0"/>
              </a:rPr>
              <a:t>Nel corso del procedimento cautelare deve escludersi la possibilità di mutare l'originaria domanda (T. Firenze 27.5.1995). </a:t>
            </a:r>
          </a:p>
          <a:p>
            <a:pPr algn="just"/>
            <a:r>
              <a:rPr lang="it-IT" sz="1400" dirty="0">
                <a:latin typeface="Comic Sans MS" panose="030F0702030302020204" pitchFamily="66" charset="0"/>
              </a:rPr>
              <a:t>Ferma invece la possibilità di </a:t>
            </a:r>
            <a:r>
              <a:rPr lang="it-IT" sz="1400" b="1" dirty="0">
                <a:latin typeface="Comic Sans MS" panose="030F0702030302020204" pitchFamily="66" charset="0"/>
              </a:rPr>
              <a:t>ampliare il </a:t>
            </a:r>
            <a:r>
              <a:rPr lang="it-IT" sz="1400" b="1" i="1" dirty="0" err="1">
                <a:latin typeface="Comic Sans MS" panose="030F0702030302020204" pitchFamily="66" charset="0"/>
              </a:rPr>
              <a:t>petitum</a:t>
            </a:r>
            <a:r>
              <a:rPr lang="it-IT" sz="1400" b="1" dirty="0">
                <a:latin typeface="Comic Sans MS" panose="030F0702030302020204" pitchFamily="66" charset="0"/>
              </a:rPr>
              <a:t> nella causa di merito</a:t>
            </a:r>
            <a:r>
              <a:rPr lang="it-IT" sz="1400" dirty="0">
                <a:latin typeface="Comic Sans MS" panose="030F0702030302020204" pitchFamily="66" charset="0"/>
              </a:rPr>
              <a:t>: «</a:t>
            </a:r>
            <a:r>
              <a:rPr lang="it-IT" sz="1400" b="0" i="0" dirty="0">
                <a:effectLst/>
                <a:latin typeface="Comic Sans MS" panose="030F0702030302020204" pitchFamily="66" charset="0"/>
              </a:rPr>
              <a:t>Essendo il giudizio di merito autonomo rispetto a quello cautelare, non solo nel primo possono essere formulate domande nuove rispetto a quanto dedotto nella fase cautelare, ma nemmeno vi è necessaria coincidenza soggettiva tra le parti del primo e quelle del secondo; ne consegue che nella fase di merito ben possono intervenire ulteriori parti, sia in via adesiva che autonoma, a condizione che le loro pretese siano collegate al rapporto dedotto in giudizio» (C. 22830/2010). </a:t>
            </a:r>
            <a:endParaRPr lang="it-IT" sz="1400" dirty="0">
              <a:latin typeface="Comic Sans MS" panose="030F0702030302020204" pitchFamily="66" charset="0"/>
            </a:endParaRPr>
          </a:p>
          <a:p>
            <a:pPr algn="just"/>
            <a:r>
              <a:rPr lang="it-IT" sz="1400" b="0" i="0" dirty="0">
                <a:effectLst/>
                <a:latin typeface="Comic Sans MS" panose="030F0702030302020204" pitchFamily="66" charset="0"/>
              </a:rPr>
              <a:t>È stata riconosciuta la possibilità di </a:t>
            </a:r>
            <a:r>
              <a:rPr lang="it-IT" sz="1400" b="1" i="0" dirty="0">
                <a:effectLst/>
                <a:latin typeface="Comic Sans MS" panose="030F0702030302020204" pitchFamily="66" charset="0"/>
              </a:rPr>
              <a:t>contro domande cautelari </a:t>
            </a:r>
            <a:r>
              <a:rPr lang="it-IT" sz="1400" b="0" i="0" dirty="0">
                <a:effectLst/>
                <a:latin typeface="Comic Sans MS" panose="030F0702030302020204" pitchFamily="66" charset="0"/>
              </a:rPr>
              <a:t>in via riconvenzionale (C. 6103/1994). </a:t>
            </a:r>
            <a:endParaRPr lang="it-IT" sz="14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15</a:t>
            </a:fld>
            <a:endParaRPr lang="it-IT" dirty="0"/>
          </a:p>
        </p:txBody>
      </p:sp>
    </p:spTree>
    <p:extLst>
      <p:ext uri="{BB962C8B-B14F-4D97-AF65-F5344CB8AC3E}">
        <p14:creationId xmlns:p14="http://schemas.microsoft.com/office/powerpoint/2010/main" val="2213269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Regola: provvisorietà</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2294680"/>
            <a:ext cx="6474428" cy="3967224"/>
          </a:xfrm>
        </p:spPr>
        <p:txBody>
          <a:bodyPr rtlCol="0"/>
          <a:lstStyle>
            <a:defPPr>
              <a:defRPr lang="it-IT"/>
            </a:defPPr>
          </a:lstStyle>
          <a:p>
            <a:r>
              <a:rPr lang="it-IT" dirty="0">
                <a:latin typeface="Comic Sans MS" panose="030F0702030302020204" pitchFamily="66" charset="0"/>
              </a:rPr>
              <a:t>Non decisorietà: lo scopo del procedimento cautelare è ottenere l’ATTUAZIONE DEL PROVVEDIMENTO</a:t>
            </a:r>
          </a:p>
          <a:p>
            <a:pPr marL="0" indent="0">
              <a:buNone/>
            </a:pPr>
            <a:endParaRPr lang="it-IT" dirty="0">
              <a:latin typeface="Comic Sans MS" panose="030F0702030302020204" pitchFamily="66" charset="0"/>
            </a:endParaRPr>
          </a:p>
          <a:p>
            <a:r>
              <a:rPr lang="it-IT" dirty="0">
                <a:latin typeface="Comic Sans MS" panose="030F0702030302020204" pitchFamily="66" charset="0"/>
              </a:rPr>
              <a:t>Inidoneità ad acquistare forza di cosa giudicata, art. 669 </a:t>
            </a:r>
            <a:r>
              <a:rPr lang="it-IT" i="1" dirty="0" err="1">
                <a:latin typeface="Comic Sans MS" panose="030F0702030302020204" pitchFamily="66" charset="0"/>
              </a:rPr>
              <a:t>octies</a:t>
            </a:r>
            <a:r>
              <a:rPr lang="it-IT" dirty="0">
                <a:latin typeface="Comic Sans MS" panose="030F0702030302020204" pitchFamily="66" charset="0"/>
              </a:rPr>
              <a:t>, </a:t>
            </a:r>
            <a:r>
              <a:rPr lang="it-IT" dirty="0" err="1">
                <a:latin typeface="Comic Sans MS" panose="030F0702030302020204" pitchFamily="66" charset="0"/>
              </a:rPr>
              <a:t>u.c.</a:t>
            </a:r>
            <a:r>
              <a:rPr lang="it-IT" dirty="0">
                <a:latin typeface="Comic Sans MS" panose="030F0702030302020204" pitchFamily="66" charset="0"/>
              </a:rPr>
              <a:t>, c.p.c.</a:t>
            </a:r>
          </a:p>
          <a:p>
            <a:pPr marL="0" indent="0">
              <a:buNone/>
            </a:pPr>
            <a:endParaRPr lang="it-IT" dirty="0">
              <a:latin typeface="Comic Sans MS" panose="030F0702030302020204" pitchFamily="66" charset="0"/>
            </a:endParaRPr>
          </a:p>
          <a:p>
            <a:r>
              <a:rPr lang="it-IT" dirty="0">
                <a:latin typeface="Comic Sans MS" panose="030F0702030302020204" pitchFamily="66" charset="0"/>
              </a:rPr>
              <a:t>Funzionale a permanere sino alla pronuncia del provvedimento definitivo</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16</a:t>
            </a:fld>
            <a:endParaRPr lang="it-IT" dirty="0"/>
          </a:p>
        </p:txBody>
      </p:sp>
    </p:spTree>
    <p:extLst>
      <p:ext uri="{BB962C8B-B14F-4D97-AF65-F5344CB8AC3E}">
        <p14:creationId xmlns:p14="http://schemas.microsoft.com/office/powerpoint/2010/main" val="1295057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Eccezione: </a:t>
            </a:r>
            <a:br>
              <a:rPr lang="it-IT" dirty="0"/>
            </a:br>
            <a:r>
              <a:rPr lang="it-IT" dirty="0"/>
              <a:t>Cautelari ad effetti anticipatori</a:t>
            </a:r>
            <a:endParaRPr lang="it-IT" i="1" dirty="0"/>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825924"/>
          </a:xfrm>
        </p:spPr>
        <p:txBody>
          <a:bodyPr rtlCol="0"/>
          <a:lstStyle>
            <a:defPPr>
              <a:defRPr lang="it-IT"/>
            </a:defPPr>
          </a:lstStyle>
          <a:p>
            <a:pPr algn="just"/>
            <a:r>
              <a:rPr lang="it-IT" dirty="0">
                <a:latin typeface="Comic Sans MS" panose="030F0702030302020204" pitchFamily="66" charset="0"/>
              </a:rPr>
              <a:t>Art. 669 </a:t>
            </a:r>
            <a:r>
              <a:rPr lang="it-IT" i="1" dirty="0" err="1">
                <a:latin typeface="Comic Sans MS" panose="030F0702030302020204" pitchFamily="66" charset="0"/>
              </a:rPr>
              <a:t>octies</a:t>
            </a:r>
            <a:r>
              <a:rPr lang="it-IT" dirty="0">
                <a:latin typeface="Comic Sans MS" panose="030F0702030302020204" pitchFamily="66" charset="0"/>
              </a:rPr>
              <a:t>, comma 6, c.p.c.: «</a:t>
            </a:r>
            <a:r>
              <a:rPr kumimoji="0" lang="it-IT" sz="1800" i="0" strike="noStrike" kern="1200" cap="none" spc="0" normalizeH="0" baseline="0" noProof="0" dirty="0">
                <a:ln>
                  <a:noFill/>
                </a:ln>
                <a:solidFill>
                  <a:prstClr val="black"/>
                </a:solidFill>
                <a:effectLst/>
                <a:uLnTx/>
                <a:uFillTx/>
                <a:latin typeface="Comic Sans MS" panose="030F0702030302020204" pitchFamily="66" charset="0"/>
              </a:rPr>
              <a:t>Le disposizioni di cui al presente articolo e al primo comma dell’articolo 669 </a:t>
            </a:r>
            <a:r>
              <a:rPr kumimoji="0" lang="it-IT" sz="1800" i="1" strike="noStrike" kern="1200" cap="none" spc="0" normalizeH="0" baseline="0" noProof="0" dirty="0" err="1">
                <a:ln>
                  <a:noFill/>
                </a:ln>
                <a:solidFill>
                  <a:prstClr val="black"/>
                </a:solidFill>
                <a:effectLst/>
                <a:uLnTx/>
                <a:uFillTx/>
                <a:latin typeface="Comic Sans MS" panose="030F0702030302020204" pitchFamily="66" charset="0"/>
              </a:rPr>
              <a:t>novies</a:t>
            </a:r>
            <a:r>
              <a:rPr kumimoji="0" lang="it-IT" sz="1800" i="0" strike="noStrike" kern="1200" cap="none" spc="0" normalizeH="0" baseline="0" noProof="0" dirty="0">
                <a:ln>
                  <a:noFill/>
                </a:ln>
                <a:solidFill>
                  <a:prstClr val="black"/>
                </a:solidFill>
                <a:effectLst/>
                <a:uLnTx/>
                <a:uFillTx/>
                <a:latin typeface="Comic Sans MS" panose="030F0702030302020204" pitchFamily="66" charset="0"/>
              </a:rPr>
              <a:t> non si applicano ai provvedimenti di urgenza emessi ai sensi dell’articolo 700 e agli altri provvedimenti cautelari idonei ad anticipare gli effetti della sentenza di merito, previsti dal codice civile o da leggi speciali, nonché ai provvedimenti emessi a seguito di denunzia di nuova opera o di danno temuto ai sensi dell’articolo 688 </a:t>
            </a:r>
            <a:r>
              <a:rPr kumimoji="0" lang="it-IT" sz="1800" i="0" u="sng" strike="noStrike" kern="1200" cap="none" spc="0" normalizeH="0" baseline="0" noProof="0" dirty="0">
                <a:ln>
                  <a:noFill/>
                </a:ln>
                <a:solidFill>
                  <a:prstClr val="black"/>
                </a:solidFill>
                <a:effectLst/>
                <a:uLnTx/>
                <a:uFillTx/>
                <a:latin typeface="Comic Sans MS" panose="030F0702030302020204" pitchFamily="66" charset="0"/>
              </a:rPr>
              <a:t>e ai provvedimenti di sospensione dell'efficacia delle delibere assembleari adottati ai sensi dell’art. 1137, quarto comma, del codice civile*</a:t>
            </a:r>
            <a:r>
              <a:rPr kumimoji="0" lang="it-IT" sz="1800" i="0" strike="noStrike" kern="1200" cap="none" spc="0" normalizeH="0" baseline="0" noProof="0" dirty="0">
                <a:ln>
                  <a:noFill/>
                </a:ln>
                <a:solidFill>
                  <a:prstClr val="black"/>
                </a:solidFill>
                <a:effectLst/>
                <a:uLnTx/>
                <a:uFillTx/>
                <a:latin typeface="Comic Sans MS" panose="030F0702030302020204" pitchFamily="66" charset="0"/>
              </a:rPr>
              <a:t> ma ciascuna parte può iniziare il giudizio di merito».</a:t>
            </a:r>
          </a:p>
          <a:p>
            <a:pPr algn="just"/>
            <a:r>
              <a:rPr lang="it-IT" spc="0" dirty="0">
                <a:solidFill>
                  <a:prstClr val="black"/>
                </a:solidFill>
                <a:latin typeface="Comic Sans MS" panose="030F0702030302020204" pitchFamily="66" charset="0"/>
              </a:rPr>
              <a:t>*</a:t>
            </a:r>
            <a:r>
              <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aggiunta del d.lgs. n. 149/2022 </a:t>
            </a:r>
            <a:endParaRPr kumimoji="0" lang="it-IT" sz="1800" i="0" strike="noStrike" kern="1200" cap="none" spc="0" normalizeH="0" baseline="0" noProof="0" dirty="0">
              <a:ln>
                <a:noFill/>
              </a:ln>
              <a:solidFill>
                <a:prstClr val="black"/>
              </a:solidFill>
              <a:effectLst/>
              <a:uLnTx/>
              <a:uFillTx/>
              <a:latin typeface="Comic Sans MS" panose="030F0702030302020204" pitchFamily="66" charset="0"/>
            </a:endParaRPr>
          </a:p>
          <a:p>
            <a:pPr algn="just"/>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17</a:t>
            </a:fld>
            <a:endParaRPr lang="it-IT" dirty="0"/>
          </a:p>
        </p:txBody>
      </p:sp>
    </p:spTree>
    <p:extLst>
      <p:ext uri="{BB962C8B-B14F-4D97-AF65-F5344CB8AC3E}">
        <p14:creationId xmlns:p14="http://schemas.microsoft.com/office/powerpoint/2010/main" val="3553969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Eccezione: </a:t>
            </a:r>
            <a:br>
              <a:rPr lang="it-IT" dirty="0"/>
            </a:br>
            <a:r>
              <a:rPr lang="it-IT" dirty="0"/>
              <a:t>Cautelari ad effetti anticipatori</a:t>
            </a:r>
            <a:endParaRPr lang="it-IT" i="1" dirty="0"/>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825924"/>
          </a:xfrm>
        </p:spPr>
        <p:txBody>
          <a:bodyPr rtlCol="0"/>
          <a:lstStyle>
            <a:defPPr>
              <a:defRPr lang="it-IT"/>
            </a:defPPr>
          </a:lstStyle>
          <a:p>
            <a:pPr algn="just"/>
            <a:r>
              <a:rPr lang="it-IT" dirty="0">
                <a:latin typeface="Comic Sans MS" panose="030F0702030302020204" pitchFamily="66" charset="0"/>
              </a:rPr>
              <a:t>Art. 669 </a:t>
            </a:r>
            <a:r>
              <a:rPr lang="it-IT" i="1" dirty="0" err="1">
                <a:latin typeface="Comic Sans MS" panose="030F0702030302020204" pitchFamily="66" charset="0"/>
              </a:rPr>
              <a:t>octies</a:t>
            </a:r>
            <a:r>
              <a:rPr lang="it-IT" dirty="0">
                <a:latin typeface="Comic Sans MS" panose="030F0702030302020204" pitchFamily="66" charset="0"/>
              </a:rPr>
              <a:t>, comma 6, c.p.c.: </a:t>
            </a:r>
            <a:r>
              <a:rPr lang="it-IT" b="1" u="sng" dirty="0">
                <a:latin typeface="Comic Sans MS" panose="030F0702030302020204" pitchFamily="66" charset="0"/>
              </a:rPr>
              <a:t>anticipano gli effetti satisfattivi del provvedimento definitivo</a:t>
            </a:r>
            <a:r>
              <a:rPr lang="it-IT" dirty="0">
                <a:latin typeface="Comic Sans MS" panose="030F0702030302020204" pitchFamily="66" charset="0"/>
              </a:rPr>
              <a:t> e determinano l’</a:t>
            </a:r>
            <a:r>
              <a:rPr kumimoji="0" lang="it-IT" b="1" i="0" u="sng"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attenuazione della strumentalità</a:t>
            </a:r>
            <a:r>
              <a:rPr kumimoji="0" lang="it-IT" i="0"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con riguardo ai provvedimenti cautelari anticipatori. </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RICADUTE APPLICATIVE:  </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dirty="0">
                <a:solidFill>
                  <a:prstClr val="black"/>
                </a:solidFill>
                <a:latin typeface="Comic Sans MS" panose="030F0702030302020204" pitchFamily="66" charset="0"/>
              </a:rPr>
              <a:t>- intento deflattivo;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i="0"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facoltatività del giudizio di merito;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i="0"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ultrattività della cautela rispetto all’estinzione del giudizio</a:t>
            </a:r>
            <a:r>
              <a:rPr lang="it-IT" dirty="0">
                <a:solidFill>
                  <a:prstClr val="black"/>
                </a:solidFill>
                <a:latin typeface="Comic Sans MS" panose="030F0702030302020204" pitchFamily="66" charset="0"/>
              </a:rPr>
              <a:t>, ma n</a:t>
            </a:r>
            <a:r>
              <a:rPr kumimoji="0" lang="it-IT" i="0"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on sono comunque idonei a passare in giudicato.</a:t>
            </a:r>
            <a:endParaRPr lang="it-IT"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18</a:t>
            </a:fld>
            <a:endParaRPr lang="it-IT" dirty="0"/>
          </a:p>
        </p:txBody>
      </p:sp>
    </p:spTree>
    <p:extLst>
      <p:ext uri="{BB962C8B-B14F-4D97-AF65-F5344CB8AC3E}">
        <p14:creationId xmlns:p14="http://schemas.microsoft.com/office/powerpoint/2010/main" val="3449187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Competenza</a:t>
            </a:r>
            <a:endParaRPr lang="it-IT" i="1" dirty="0"/>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063924"/>
          </a:xfrm>
        </p:spPr>
        <p:txBody>
          <a:bodyPr rtlCol="0"/>
          <a:lstStyle>
            <a:defPPr>
              <a:defRPr lang="it-IT"/>
            </a:defPPr>
          </a:lstStyle>
          <a:p>
            <a:r>
              <a:rPr lang="it-IT" b="1" dirty="0">
                <a:latin typeface="Comic Sans MS" panose="030F0702030302020204" pitchFamily="66" charset="0"/>
              </a:rPr>
              <a:t>Competenza anteriore alla causa</a:t>
            </a:r>
            <a:endParaRPr lang="it-IT" dirty="0">
              <a:latin typeface="Comic Sans MS" panose="030F0702030302020204" pitchFamily="66" charset="0"/>
            </a:endParaRPr>
          </a:p>
          <a:p>
            <a:pPr algn="just"/>
            <a:r>
              <a:rPr kumimoji="0" lang="it-IT" sz="1800" b="1" i="0" u="none" strike="noStrike" kern="1200" cap="none" spc="100" normalizeH="0" baseline="0" noProof="0" dirty="0">
                <a:ln>
                  <a:noFill/>
                </a:ln>
                <a:solidFill>
                  <a:prstClr val="black"/>
                </a:solidFill>
                <a:effectLst/>
                <a:uLnTx/>
                <a:uFillTx/>
                <a:latin typeface="Comic Sans MS" panose="030F0702030302020204" pitchFamily="66" charset="0"/>
              </a:rPr>
              <a:t>669 </a:t>
            </a:r>
            <a:r>
              <a:rPr kumimoji="0" lang="it-IT" sz="1800" b="1" i="1" u="none" strike="noStrike" kern="1200" cap="none" spc="100" normalizeH="0" baseline="0" noProof="0" dirty="0">
                <a:ln>
                  <a:noFill/>
                </a:ln>
                <a:solidFill>
                  <a:prstClr val="black"/>
                </a:solidFill>
                <a:effectLst/>
                <a:uLnTx/>
                <a:uFillTx/>
                <a:latin typeface="Comic Sans MS" panose="030F0702030302020204" pitchFamily="66" charset="0"/>
              </a:rPr>
              <a:t>ter</a:t>
            </a:r>
            <a:r>
              <a:rPr kumimoji="0" lang="it-IT" sz="1800" b="1" i="0" u="none" strike="noStrike" kern="1200" cap="none" spc="100" normalizeH="0" baseline="0" noProof="0" dirty="0">
                <a:ln>
                  <a:noFill/>
                </a:ln>
                <a:solidFill>
                  <a:prstClr val="black"/>
                </a:solidFill>
                <a:effectLst/>
                <a:uLnTx/>
                <a:uFillTx/>
                <a:latin typeface="Comic Sans MS" panose="030F0702030302020204" pitchFamily="66" charset="0"/>
              </a:rPr>
              <a:t> c.p.c.: </a:t>
            </a:r>
            <a:r>
              <a:rPr lang="it-IT" b="1" u="sng" dirty="0">
                <a:latin typeface="Comic Sans MS" panose="030F0702030302020204" pitchFamily="66" charset="0"/>
              </a:rPr>
              <a:t>Prima dell'inizio della causa di merito</a:t>
            </a:r>
            <a:r>
              <a:rPr lang="it-IT" dirty="0">
                <a:latin typeface="Comic Sans MS" panose="030F0702030302020204" pitchFamily="66" charset="0"/>
              </a:rPr>
              <a:t> la domanda si propone </a:t>
            </a:r>
            <a:r>
              <a:rPr lang="it-IT" b="1" u="sng" dirty="0">
                <a:latin typeface="Comic Sans MS" panose="030F0702030302020204" pitchFamily="66" charset="0"/>
              </a:rPr>
              <a:t>al giudice competente a conoscere del merito</a:t>
            </a:r>
            <a:r>
              <a:rPr lang="it-IT" dirty="0">
                <a:latin typeface="Comic Sans MS" panose="030F0702030302020204" pitchFamily="66" charset="0"/>
              </a:rPr>
              <a:t>.</a:t>
            </a:r>
          </a:p>
          <a:p>
            <a:pPr algn="just"/>
            <a:r>
              <a:rPr lang="it-IT" dirty="0">
                <a:latin typeface="Comic Sans MS" panose="030F0702030302020204" pitchFamily="66" charset="0"/>
              </a:rPr>
              <a:t>Se competente per la causa di merito è il giudice di pace, la domanda si propone al tribunale.</a:t>
            </a:r>
          </a:p>
          <a:p>
            <a:pPr algn="just"/>
            <a:r>
              <a:rPr lang="it-IT" dirty="0">
                <a:latin typeface="Comic Sans MS" panose="030F0702030302020204" pitchFamily="66" charset="0"/>
              </a:rPr>
              <a:t>Se il giudice italiano non è competente a conoscere la causa di merito, la domanda si propone al giudice, che sarebbe competente per materia o valore, del luogo in cui deve essere eseguito il provvedimento</a:t>
            </a:r>
            <a:endParaRPr lang="it-IT" b="1" u="sng"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19</a:t>
            </a:fld>
            <a:endParaRPr lang="it-IT" dirty="0"/>
          </a:p>
        </p:txBody>
      </p:sp>
    </p:spTree>
    <p:extLst>
      <p:ext uri="{BB962C8B-B14F-4D97-AF65-F5344CB8AC3E}">
        <p14:creationId xmlns:p14="http://schemas.microsoft.com/office/powerpoint/2010/main" val="2202803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Competenza </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063924"/>
          </a:xfrm>
        </p:spPr>
        <p:txBody>
          <a:bodyPr rtlCol="0"/>
          <a:lstStyle>
            <a:defPPr>
              <a:defRPr lang="it-IT"/>
            </a:defPPr>
          </a:lstStyle>
          <a:p>
            <a:pPr algn="just"/>
            <a:r>
              <a:rPr lang="it-IT" dirty="0">
                <a:latin typeface="Comic Sans MS" panose="030F0702030302020204" pitchFamily="66" charset="0"/>
              </a:rPr>
              <a:t>La mancata proposizione dell’eccezione di incompetenza in sede cautelare non si traduce nel </a:t>
            </a:r>
            <a:r>
              <a:rPr lang="it-IT" b="1" u="sng" dirty="0">
                <a:latin typeface="Comic Sans MS" panose="030F0702030302020204" pitchFamily="66" charset="0"/>
              </a:rPr>
              <a:t>radicamento della competenza anche per il merito dinanzi all’Ufficio adito</a:t>
            </a:r>
            <a:r>
              <a:rPr lang="it-IT" b="1" dirty="0">
                <a:latin typeface="Comic Sans MS" panose="030F0702030302020204" pitchFamily="66" charset="0"/>
              </a:rPr>
              <a:t> </a:t>
            </a:r>
            <a:r>
              <a:rPr lang="it-IT" dirty="0">
                <a:latin typeface="Comic Sans MS" panose="030F0702030302020204" pitchFamily="66" charset="0"/>
              </a:rPr>
              <a:t>con il ricorso cautelare perché nel rito cautelare non operano le preclusioni di cui all’art. 38 c.p.c. (C. 2505/2010 e C. 24869/2010). </a:t>
            </a:r>
          </a:p>
          <a:p>
            <a:pPr algn="just"/>
            <a:r>
              <a:rPr lang="it-IT" dirty="0">
                <a:latin typeface="Comic Sans MS" panose="030F0702030302020204" pitchFamily="66" charset="0"/>
              </a:rPr>
              <a:t>Tuttavia C. 11949/2015 sembra imporre onere di contestazione della competenza già in sede cautelare</a:t>
            </a:r>
          </a:p>
          <a:p>
            <a:pPr algn="just"/>
            <a:endParaRPr lang="it-IT" b="1" u="sng"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20</a:t>
            </a:fld>
            <a:endParaRPr lang="it-IT" dirty="0"/>
          </a:p>
        </p:txBody>
      </p:sp>
    </p:spTree>
    <p:extLst>
      <p:ext uri="{BB962C8B-B14F-4D97-AF65-F5344CB8AC3E}">
        <p14:creationId xmlns:p14="http://schemas.microsoft.com/office/powerpoint/2010/main" val="4260456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Determinazione giudice preventivamente adito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063924"/>
          </a:xfrm>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In caso di accoglimento della domanda cautelare (confermato in sede di reclamo), seguito da rituale inizio del giudizio di merito, </a:t>
            </a:r>
            <a:r>
              <a:rPr kumimoji="0" lang="it-IT" sz="1400" b="1" i="0" u="none" strike="noStrike" kern="1200" cap="none" spc="100" normalizeH="0" baseline="0" noProof="0" dirty="0">
                <a:ln>
                  <a:noFill/>
                </a:ln>
                <a:solidFill>
                  <a:prstClr val="black"/>
                </a:solidFill>
                <a:effectLst/>
                <a:uLnTx/>
                <a:uFillTx/>
                <a:latin typeface="Comic Sans MS" panose="030F0702030302020204" pitchFamily="66" charset="0"/>
              </a:rPr>
              <a:t>ai fini dell'individuazione del giudice preventivamente adito </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deve necessariamente tenersi conto della </a:t>
            </a:r>
            <a:r>
              <a:rPr kumimoji="0" lang="it-IT" sz="1400" b="1" i="0" u="none" strike="noStrike" kern="1200" cap="none" spc="100" normalizeH="0" baseline="0" noProof="0" dirty="0">
                <a:ln>
                  <a:noFill/>
                </a:ln>
                <a:solidFill>
                  <a:prstClr val="black"/>
                </a:solidFill>
                <a:effectLst/>
                <a:uLnTx/>
                <a:uFillTx/>
                <a:latin typeface="Comic Sans MS" panose="030F0702030302020204" pitchFamily="66" charset="0"/>
              </a:rPr>
              <a:t>data di instaurazione del procedimento cautelare</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atteso l'inequivocabile collegamento che la norma impone tra ordinanza di accoglimento e causa di merito anche in base al testo dell'art. 669 </a:t>
            </a:r>
            <a:r>
              <a:rPr kumimoji="0" lang="it-IT" sz="1400" b="0" i="1" u="none" strike="noStrike" kern="1200" cap="none" spc="100" normalizeH="0" baseline="0" noProof="0" dirty="0" err="1">
                <a:ln>
                  <a:noFill/>
                </a:ln>
                <a:solidFill>
                  <a:prstClr val="black"/>
                </a:solidFill>
                <a:effectLst/>
                <a:uLnTx/>
                <a:uFillTx/>
                <a:latin typeface="Comic Sans MS" panose="030F0702030302020204" pitchFamily="66" charset="0"/>
              </a:rPr>
              <a:t>octies</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sesto comma, </a:t>
            </a:r>
            <a:r>
              <a:rPr lang="it-IT" sz="1400" dirty="0">
                <a:solidFill>
                  <a:prstClr val="black"/>
                </a:solidFill>
                <a:latin typeface="Comic Sans MS" panose="030F0702030302020204" pitchFamily="66" charset="0"/>
              </a:rPr>
              <a:t>c.p.c., </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aggiunto dal </a:t>
            </a:r>
            <a:r>
              <a:rPr kumimoji="0" lang="it-IT" sz="1400" b="0" i="0" u="none" strike="noStrike" kern="1200" cap="none" spc="100" normalizeH="0" baseline="0" noProof="0" dirty="0" err="1">
                <a:ln>
                  <a:noFill/>
                </a:ln>
                <a:solidFill>
                  <a:prstClr val="black"/>
                </a:solidFill>
                <a:effectLst/>
                <a:uLnTx/>
                <a:uFillTx/>
                <a:latin typeface="Comic Sans MS" panose="030F0702030302020204" pitchFamily="66" charset="0"/>
              </a:rPr>
              <a:t>d.l.</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14 marzo 2005, n. 35, convertito dalla legge 14 maggio 2005, n. 80, il quale, per i provvedimenti cautelari ivi previsti, ha attenuato, ma non escluso, il vincolo di strumentalità tra la misura ed il giudizio di merito, e considerando, altresì, come la proposizione della domanda cautelare "</a:t>
            </a:r>
            <a:r>
              <a:rPr kumimoji="0" lang="it-IT" sz="1400" b="0" i="1" u="none" strike="noStrike" kern="1200" cap="none" spc="100" normalizeH="0" baseline="0" noProof="0" dirty="0">
                <a:ln>
                  <a:noFill/>
                </a:ln>
                <a:solidFill>
                  <a:prstClr val="black"/>
                </a:solidFill>
                <a:effectLst/>
                <a:uLnTx/>
                <a:uFillTx/>
                <a:latin typeface="Comic Sans MS" panose="030F0702030302020204" pitchFamily="66" charset="0"/>
              </a:rPr>
              <a:t>ante </a:t>
            </a:r>
            <a:r>
              <a:rPr kumimoji="0" lang="it-IT" sz="1400" b="0" i="1" u="none" strike="noStrike" kern="1200" cap="none" spc="100" normalizeH="0" baseline="0" noProof="0" dirty="0" err="1">
                <a:ln>
                  <a:noFill/>
                </a:ln>
                <a:solidFill>
                  <a:prstClr val="black"/>
                </a:solidFill>
                <a:effectLst/>
                <a:uLnTx/>
                <a:uFillTx/>
                <a:latin typeface="Comic Sans MS" panose="030F0702030302020204" pitchFamily="66" charset="0"/>
              </a:rPr>
              <a:t>causam</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al giudice competente a conoscere del merito, </a:t>
            </a:r>
            <a:r>
              <a:rPr kumimoji="0" lang="it-IT" sz="1400" b="0" i="1" u="none" strike="noStrike" kern="1200" cap="none" spc="100" normalizeH="0" baseline="0" noProof="0" dirty="0">
                <a:ln>
                  <a:noFill/>
                </a:ln>
                <a:solidFill>
                  <a:prstClr val="black"/>
                </a:solidFill>
                <a:effectLst/>
                <a:uLnTx/>
                <a:uFillTx/>
                <a:latin typeface="Comic Sans MS" panose="030F0702030302020204" pitchFamily="66" charset="0"/>
              </a:rPr>
              <a:t>ex</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art. 669 </a:t>
            </a:r>
            <a:r>
              <a:rPr kumimoji="0" lang="it-IT" sz="1400" b="0" i="1" u="none" strike="noStrike" kern="1200" cap="none" spc="100" normalizeH="0" baseline="0" noProof="0" dirty="0">
                <a:ln>
                  <a:noFill/>
                </a:ln>
                <a:solidFill>
                  <a:prstClr val="black"/>
                </a:solidFill>
                <a:effectLst/>
                <a:uLnTx/>
                <a:uFillTx/>
                <a:latin typeface="Comic Sans MS" panose="030F0702030302020204" pitchFamily="66" charset="0"/>
              </a:rPr>
              <a:t>ter</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c.p.c., preannunci una scelta processuale che, per </a:t>
            </a:r>
            <a:r>
              <a:rPr kumimoji="0" lang="it-IT" sz="1400" b="1" i="0" u="sng" strike="noStrike" kern="1200" cap="none" spc="100" normalizeH="0" baseline="0" noProof="0" dirty="0">
                <a:ln>
                  <a:noFill/>
                </a:ln>
                <a:solidFill>
                  <a:prstClr val="black"/>
                </a:solidFill>
                <a:effectLst/>
                <a:uLnTx/>
                <a:uFillTx/>
                <a:latin typeface="Comic Sans MS" panose="030F0702030302020204" pitchFamily="66" charset="0"/>
              </a:rPr>
              <a:t>il principio di autoresponsabilità e di affidamento processuale, vincola la parte ricorrente e onera quella resistente ad eccepire l'incompetenza già in sede cautelare</a:t>
            </a:r>
            <a:r>
              <a:rPr kumimoji="0" lang="it-IT" sz="1400" i="0" strike="noStrike" kern="1200" cap="none" spc="100" normalizeH="0" baseline="0" noProof="0" dirty="0">
                <a:ln>
                  <a:noFill/>
                </a:ln>
                <a:solidFill>
                  <a:prstClr val="black"/>
                </a:solidFill>
                <a:effectLst/>
                <a:uLnTx/>
                <a:uFillTx/>
                <a:latin typeface="Comic Sans MS" panose="030F0702030302020204" pitchFamily="66" charset="0"/>
              </a:rPr>
              <a:t> (C. 11949/2015).  </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endParaRPr kumimoji="0" lang="it-IT" sz="1050" b="1" i="0" u="sng" strike="noStrike" kern="1200" cap="none" spc="100" normalizeH="0" baseline="0" noProof="0" dirty="0">
              <a:ln>
                <a:noFill/>
              </a:ln>
              <a:solidFill>
                <a:prstClr val="black"/>
              </a:solidFill>
              <a:effectLst/>
              <a:uLnTx/>
              <a:uFillTx/>
              <a:latin typeface="Tenorite "/>
              <a:ea typeface="+mn-ea"/>
              <a:cs typeface="+mn-cs"/>
            </a:endParaRPr>
          </a:p>
          <a:p>
            <a:pPr algn="just"/>
            <a:endParaRPr lang="it-IT" b="1" u="sng"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21</a:t>
            </a:fld>
            <a:endParaRPr lang="it-IT" dirty="0"/>
          </a:p>
        </p:txBody>
      </p:sp>
    </p:spTree>
    <p:extLst>
      <p:ext uri="{BB962C8B-B14F-4D97-AF65-F5344CB8AC3E}">
        <p14:creationId xmlns:p14="http://schemas.microsoft.com/office/powerpoint/2010/main" val="2927905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Competenza</a:t>
            </a:r>
            <a:endParaRPr lang="it-IT" i="1" dirty="0"/>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4879372" y="1905000"/>
            <a:ext cx="6474428" cy="4673600"/>
          </a:xfrm>
        </p:spPr>
        <p:txBody>
          <a:bodyPr rtlCol="0"/>
          <a:lstStyle>
            <a:defPPr>
              <a:defRPr lang="it-IT"/>
            </a:defPPr>
          </a:lstStyle>
          <a:p>
            <a:pPr algn="just"/>
            <a:r>
              <a:rPr lang="it-IT" b="1" dirty="0">
                <a:latin typeface="Comic Sans MS" panose="030F0702030302020204" pitchFamily="66" charset="0"/>
              </a:rPr>
              <a:t>Competenza in corso di causa</a:t>
            </a:r>
            <a:endParaRPr lang="it-IT" dirty="0">
              <a:latin typeface="Comic Sans MS" panose="030F0702030302020204" pitchFamily="66" charset="0"/>
            </a:endParaRPr>
          </a:p>
          <a:p>
            <a:pPr algn="just"/>
            <a:r>
              <a:rPr lang="it-IT" b="1" dirty="0">
                <a:latin typeface="Comic Sans MS" panose="030F0702030302020204" pitchFamily="66" charset="0"/>
              </a:rPr>
              <a:t>669</a:t>
            </a:r>
            <a:r>
              <a:rPr lang="it-IT" b="1" i="1" dirty="0">
                <a:latin typeface="Comic Sans MS" panose="030F0702030302020204" pitchFamily="66" charset="0"/>
              </a:rPr>
              <a:t> quater</a:t>
            </a:r>
            <a:r>
              <a:rPr lang="it-IT" b="1" dirty="0">
                <a:latin typeface="Comic Sans MS" panose="030F0702030302020204" pitchFamily="66" charset="0"/>
              </a:rPr>
              <a:t>, comma 1, c.p.c.</a:t>
            </a:r>
            <a:r>
              <a:rPr lang="it-IT" dirty="0">
                <a:latin typeface="Comic Sans MS" panose="030F0702030302020204" pitchFamily="66" charset="0"/>
              </a:rPr>
              <a:t>:</a:t>
            </a:r>
            <a:r>
              <a:rPr lang="it-IT" b="1" dirty="0">
                <a:latin typeface="Comic Sans MS" panose="030F0702030302020204" pitchFamily="66" charset="0"/>
              </a:rPr>
              <a:t> </a:t>
            </a:r>
            <a:r>
              <a:rPr lang="it-IT" dirty="0">
                <a:latin typeface="Comic Sans MS" panose="030F0702030302020204" pitchFamily="66" charset="0"/>
              </a:rPr>
              <a:t>Quando vi è causa pendente per il merito la domanda deve essere proposta al giudice della stessa. </a:t>
            </a:r>
          </a:p>
          <a:p>
            <a:pPr algn="just"/>
            <a:r>
              <a:rPr lang="it-IT" dirty="0">
                <a:latin typeface="Comic Sans MS" panose="030F0702030302020204" pitchFamily="66" charset="0"/>
              </a:rPr>
              <a:t>Eccezioni: </a:t>
            </a:r>
          </a:p>
          <a:p>
            <a:pPr algn="just"/>
            <a:r>
              <a:rPr lang="it-IT" sz="1600" dirty="0">
                <a:latin typeface="Comic Sans MS" panose="030F0702030302020204" pitchFamily="66" charset="0"/>
              </a:rPr>
              <a:t>- cause di competenza del giudice di pace =&gt; tribunale</a:t>
            </a:r>
          </a:p>
          <a:p>
            <a:pPr algn="just"/>
            <a:r>
              <a:rPr lang="it-IT" sz="1600" dirty="0">
                <a:latin typeface="Comic Sans MS" panose="030F0702030302020204" pitchFamily="66" charset="0"/>
              </a:rPr>
              <a:t>- arbitrato</a:t>
            </a:r>
            <a:r>
              <a:rPr lang="it-IT" sz="1600" b="1" dirty="0">
                <a:latin typeface="Comic Sans MS" panose="030F0702030302020204" pitchFamily="66" charset="0"/>
              </a:rPr>
              <a:t> </a:t>
            </a:r>
            <a:r>
              <a:rPr lang="it-IT" sz="1600" dirty="0">
                <a:latin typeface="Comic Sans MS" panose="030F0702030302020204" pitchFamily="66" charset="0"/>
              </a:rPr>
              <a:t>=&gt; al giudice che sarebbe stato competente a conoscere del merito</a:t>
            </a:r>
          </a:p>
          <a:p>
            <a:pPr algn="just"/>
            <a:r>
              <a:rPr lang="it-IT" sz="1600" dirty="0">
                <a:latin typeface="Comic Sans MS" panose="030F0702030302020204" pitchFamily="66" charset="0"/>
              </a:rPr>
              <a:t>- pendenza del termine per l’impugnazione della sentenza di primo grado =&gt; giudice che ha pronunciato la sentenza</a:t>
            </a:r>
          </a:p>
          <a:p>
            <a:pPr algn="just"/>
            <a:r>
              <a:rPr lang="it-IT" sz="1600" dirty="0">
                <a:latin typeface="Comic Sans MS" panose="030F0702030302020204" pitchFamily="66" charset="0"/>
              </a:rPr>
              <a:t>- trasferimento dell’azione civile in sede penale</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22</a:t>
            </a:fld>
            <a:endParaRPr lang="it-IT" dirty="0"/>
          </a:p>
        </p:txBody>
      </p:sp>
    </p:spTree>
    <p:extLst>
      <p:ext uri="{BB962C8B-B14F-4D97-AF65-F5344CB8AC3E}">
        <p14:creationId xmlns:p14="http://schemas.microsoft.com/office/powerpoint/2010/main" val="2274051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Procedimento 669 </a:t>
            </a:r>
            <a:r>
              <a:rPr lang="it-IT" i="1" dirty="0"/>
              <a:t>sexies</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p:spPr>
        <p:txBody>
          <a:bodyPr rtlCol="0"/>
          <a:lstStyle>
            <a:defPPr>
              <a:defRPr lang="it-IT"/>
            </a:defPPr>
          </a:lstStyle>
          <a:p>
            <a:r>
              <a:rPr lang="it-IT" b="1" dirty="0">
                <a:latin typeface="Comic Sans MS" panose="030F0702030302020204" pitchFamily="66" charset="0"/>
              </a:rPr>
              <a:t>M</a:t>
            </a:r>
            <a:r>
              <a:rPr lang="it-IT" b="1" i="0" dirty="0">
                <a:effectLst/>
                <a:latin typeface="Comic Sans MS" panose="030F0702030302020204" pitchFamily="66" charset="0"/>
              </a:rPr>
              <a:t>odello ordinario </a:t>
            </a:r>
            <a:r>
              <a:rPr lang="it-IT" b="0" i="0" dirty="0">
                <a:effectLst/>
                <a:latin typeface="Comic Sans MS" panose="030F0702030302020204" pitchFamily="66" charset="0"/>
              </a:rPr>
              <a:t>=&gt; comma 1: decisione dell'istanza cautelare a seguito del contraddittorio.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b="1" dirty="0">
                <a:latin typeface="Comic Sans MS" panose="030F0702030302020204" pitchFamily="66" charset="0"/>
              </a:rPr>
              <a:t>Contraddittorio differito </a:t>
            </a:r>
            <a:r>
              <a:rPr lang="it-IT" dirty="0">
                <a:latin typeface="Comic Sans MS" panose="030F0702030302020204" pitchFamily="66" charset="0"/>
              </a:rPr>
              <a:t>=&gt; comma 2: decisione presa </a:t>
            </a:r>
            <a:r>
              <a:rPr lang="it-IT" i="1" dirty="0">
                <a:latin typeface="Comic Sans MS" panose="030F0702030302020204" pitchFamily="66" charset="0"/>
              </a:rPr>
              <a:t>inaudita altera parte </a:t>
            </a:r>
            <a:r>
              <a:rPr lang="it-IT" dirty="0">
                <a:latin typeface="Comic Sans MS" panose="030F0702030302020204" pitchFamily="66" charset="0"/>
              </a:rPr>
              <a:t>quando</a:t>
            </a:r>
            <a:r>
              <a:rPr lang="it-IT" i="1" dirty="0">
                <a:latin typeface="Comic Sans MS" panose="030F0702030302020204" pitchFamily="66" charset="0"/>
              </a:rPr>
              <a:t> </a:t>
            </a:r>
            <a:r>
              <a:rPr kumimoji="0" lang="it-IT" sz="1800" b="0" i="0" u="none" strike="noStrike" kern="1200" cap="none" spc="100" normalizeH="0" baseline="0" noProof="0" dirty="0">
                <a:ln>
                  <a:noFill/>
                </a:ln>
                <a:effectLst/>
                <a:uLnTx/>
                <a:uFillTx/>
                <a:latin typeface="Comic Sans MS" panose="030F0702030302020204" pitchFamily="66" charset="0"/>
              </a:rPr>
              <a:t>la convocazione della parte potrebbe «pregiudicare l'attuazione del provvedimento» </a:t>
            </a:r>
            <a:r>
              <a:rPr lang="it-IT" dirty="0">
                <a:latin typeface="Comic Sans MS" panose="030F0702030302020204" pitchFamily="66" charset="0"/>
              </a:rPr>
              <a:t>e udienza per la conferma, modifica o revoca del provvedimento.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dirty="0">
                <a:latin typeface="Comic Sans MS" panose="030F0702030302020204" pitchFamily="66" charset="0"/>
              </a:rPr>
              <a:t>Se decreto di fissazione udienza non è notificato =&gt; inefficacia del provvedimento assunto </a:t>
            </a:r>
            <a:r>
              <a:rPr lang="it-IT" dirty="0" err="1">
                <a:latin typeface="Comic Sans MS" panose="030F0702030302020204" pitchFamily="66" charset="0"/>
              </a:rPr>
              <a:t>i.a.p</a:t>
            </a:r>
            <a:r>
              <a:rPr lang="it-IT" dirty="0">
                <a:latin typeface="Comic Sans MS" panose="030F0702030302020204" pitchFamily="66" charset="0"/>
              </a:rPr>
              <a:t>. - non luogo a provvedere sull’istanza cautelare. </a:t>
            </a:r>
          </a:p>
          <a:p>
            <a:pPr algn="just">
              <a:defRPr/>
            </a:pPr>
            <a:r>
              <a:rPr lang="it-IT" dirty="0">
                <a:latin typeface="Comic Sans MS" panose="030F0702030302020204" pitchFamily="66" charset="0"/>
              </a:rPr>
              <a:t>Non è prevista la comunicazione del decreto di fissazione d’udienza al ricorrente (C. 19514/2005).</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endParaRPr lang="it-IT" dirty="0">
              <a:latin typeface="Verdana" panose="020B0604030504040204" pitchFamily="34"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23</a:t>
            </a:fld>
            <a:endParaRPr lang="it-IT" dirty="0"/>
          </a:p>
        </p:txBody>
      </p:sp>
    </p:spTree>
    <p:extLst>
      <p:ext uri="{BB962C8B-B14F-4D97-AF65-F5344CB8AC3E}">
        <p14:creationId xmlns:p14="http://schemas.microsoft.com/office/powerpoint/2010/main" val="4253037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istruttoria</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063924"/>
          </a:xfrm>
        </p:spPr>
        <p:txBody>
          <a:bodyPr rtlCol="0"/>
          <a:lstStyle>
            <a:defPPr>
              <a:defRPr lang="it-IT"/>
            </a:defPPr>
          </a:lstStyle>
          <a:p>
            <a:pPr algn="just"/>
            <a:r>
              <a:rPr lang="it-IT" sz="1600" dirty="0">
                <a:latin typeface="Comic Sans MS" panose="030F0702030302020204" pitchFamily="66" charset="0"/>
              </a:rPr>
              <a:t>669 </a:t>
            </a:r>
            <a:r>
              <a:rPr lang="it-IT" sz="1600" i="1" dirty="0">
                <a:latin typeface="Comic Sans MS" panose="030F0702030302020204" pitchFamily="66" charset="0"/>
              </a:rPr>
              <a:t>sexies,</a:t>
            </a:r>
            <a:r>
              <a:rPr lang="it-IT" sz="1600" dirty="0">
                <a:latin typeface="Comic Sans MS" panose="030F0702030302020204" pitchFamily="66" charset="0"/>
              </a:rPr>
              <a:t> comma 1, c.p.c.: «Omessa ogni formalità non essenziale al contraddittorio», il giudice procede «agli </a:t>
            </a:r>
            <a:r>
              <a:rPr lang="it-IT" sz="1600" b="1" dirty="0">
                <a:latin typeface="Comic Sans MS" panose="030F0702030302020204" pitchFamily="66" charset="0"/>
              </a:rPr>
              <a:t>atti di istruzione indispensabili </a:t>
            </a:r>
            <a:r>
              <a:rPr lang="it-IT" sz="1600" dirty="0">
                <a:latin typeface="Comic Sans MS" panose="030F0702030302020204" pitchFamily="66" charset="0"/>
              </a:rPr>
              <a:t>in relazione ai presupposti e fini del provvedimento».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600" b="0" i="0" u="none" strike="noStrike" kern="1200" cap="none" spc="100" normalizeH="0" baseline="0" noProof="0" dirty="0">
                <a:ln>
                  <a:noFill/>
                </a:ln>
                <a:effectLst/>
                <a:uLnTx/>
                <a:uFillTx/>
                <a:latin typeface="Comic Sans MS" panose="030F0702030302020204" pitchFamily="66" charset="0"/>
              </a:rPr>
              <a:t>Si potranno pertanto svolgere ispezioni di cose e di luoghi, espletare l'interrogatorio libero delle parti, assumere sommarie informazioni, chiedere informazioni ad uffici pubblici. </a:t>
            </a:r>
            <a:endParaRPr lang="it-IT" sz="1600" dirty="0">
              <a:latin typeface="Comic Sans MS" panose="030F0702030302020204" pitchFamily="66" charset="0"/>
            </a:endParaRP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600" b="0" i="0" dirty="0">
                <a:effectLst/>
                <a:latin typeface="Comic Sans MS" panose="030F0702030302020204" pitchFamily="66" charset="0"/>
              </a:rPr>
              <a:t>Le prove raccolte nella fase cautelare potranno essere utilizzate come </a:t>
            </a:r>
            <a:r>
              <a:rPr lang="it-IT" sz="1600" b="1" i="0" dirty="0">
                <a:effectLst/>
                <a:latin typeface="Comic Sans MS" panose="030F0702030302020204" pitchFamily="66" charset="0"/>
              </a:rPr>
              <a:t>argomenti di prova</a:t>
            </a:r>
            <a:r>
              <a:rPr lang="it-IT" sz="1600" b="0" i="0" dirty="0">
                <a:effectLst/>
                <a:latin typeface="Comic Sans MS" panose="030F0702030302020204" pitchFamily="66" charset="0"/>
              </a:rPr>
              <a:t> nel successivo giudizio di merito, costituendo quest'ultimo un autonomo giudizio rispetto al primo (</a:t>
            </a:r>
            <a:r>
              <a:rPr lang="it-IT" sz="1600" dirty="0">
                <a:latin typeface="Comic Sans MS" panose="030F0702030302020204" pitchFamily="66" charset="0"/>
              </a:rPr>
              <a:t>assenza </a:t>
            </a:r>
            <a:r>
              <a:rPr lang="it-IT" sz="1600" b="0" i="0" dirty="0">
                <a:effectLst/>
                <a:latin typeface="Comic Sans MS" panose="030F0702030302020204" pitchFamily="66" charset="0"/>
              </a:rPr>
              <a:t>giudicato, 669 </a:t>
            </a:r>
            <a:r>
              <a:rPr lang="it-IT" sz="1600" b="0" i="1" dirty="0" err="1">
                <a:effectLst/>
                <a:latin typeface="Comic Sans MS" panose="030F0702030302020204" pitchFamily="66" charset="0"/>
              </a:rPr>
              <a:t>octies</a:t>
            </a:r>
            <a:r>
              <a:rPr lang="it-IT" sz="1600" b="0" i="0" dirty="0">
                <a:effectLst/>
                <a:latin typeface="Comic Sans MS" panose="030F0702030302020204" pitchFamily="66" charset="0"/>
              </a:rPr>
              <a:t>, </a:t>
            </a:r>
            <a:r>
              <a:rPr lang="it-IT" sz="1600" b="0" i="0" dirty="0" err="1">
                <a:effectLst/>
                <a:latin typeface="Comic Sans MS" panose="030F0702030302020204" pitchFamily="66" charset="0"/>
              </a:rPr>
              <a:t>u.c.</a:t>
            </a:r>
            <a:r>
              <a:rPr lang="it-IT" sz="1600" dirty="0">
                <a:latin typeface="Comic Sans MS" panose="030F0702030302020204" pitchFamily="66" charset="0"/>
              </a:rPr>
              <a:t> c.p.c.)</a:t>
            </a:r>
            <a:r>
              <a:rPr lang="it-IT" sz="1600" b="0" i="0" dirty="0">
                <a:effectLst/>
                <a:latin typeface="Comic Sans MS" panose="030F0702030302020204" pitchFamily="66" charset="0"/>
              </a:rPr>
              <a:t>.</a:t>
            </a:r>
            <a:endParaRPr kumimoji="0" lang="it-IT" sz="1600" b="0" i="0" u="none" strike="noStrike" kern="1200" cap="none" spc="100" normalizeH="0" baseline="0" noProof="0" dirty="0">
              <a:ln>
                <a:noFill/>
              </a:ln>
              <a:effectLst/>
              <a:uLnTx/>
              <a:uFillTx/>
              <a:latin typeface="Comic Sans MS" panose="030F0702030302020204" pitchFamily="66" charset="0"/>
            </a:endParaRPr>
          </a:p>
          <a:p>
            <a:endParaRPr lang="it-IT"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r>
              <a:rPr lang="it-IT" dirty="0"/>
              <a:t>.</a:t>
            </a:r>
            <a:fld id="{EA87306C-81BA-4795-A5CA-9392456A8C1E}" type="slidenum">
              <a:rPr lang="it-IT" smtClean="0"/>
              <a:pPr rtl="0"/>
              <a:t>24</a:t>
            </a:fld>
            <a:endParaRPr lang="it-IT" dirty="0"/>
          </a:p>
        </p:txBody>
      </p:sp>
    </p:spTree>
    <p:extLst>
      <p:ext uri="{BB962C8B-B14F-4D97-AF65-F5344CB8AC3E}">
        <p14:creationId xmlns:p14="http://schemas.microsoft.com/office/powerpoint/2010/main" val="2876321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ASSETTO PROBATORIO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R="0" lvl="0" algn="just" defTabSz="914400" rtl="0" eaLnBrk="1" fontAlgn="auto" latinLnBrk="0" hangingPunct="1">
              <a:lnSpc>
                <a:spcPct val="100000"/>
              </a:lnSpc>
              <a:spcBef>
                <a:spcPts val="700"/>
              </a:spcBef>
              <a:spcAft>
                <a:spcPts val="0"/>
              </a:spcAft>
              <a:buClr>
                <a:srgbClr val="B0CCB0"/>
              </a:buClr>
              <a:buSzPct val="60000"/>
              <a:tabLst/>
              <a:defRPr/>
            </a:pPr>
            <a:r>
              <a:rPr lang="it-IT" dirty="0">
                <a:latin typeface="Comic Sans MS" panose="030F0702030302020204" pitchFamily="66" charset="0"/>
              </a:rPr>
              <a:t>«Omessa ogni formalità non essenziale al contraddittorio» significa </a:t>
            </a:r>
            <a:r>
              <a:rPr lang="it-IT" b="1" dirty="0">
                <a:latin typeface="Comic Sans MS" panose="030F0702030302020204" pitchFamily="66" charset="0"/>
              </a:rPr>
              <a:t>istruttoria deformalizzata =&gt;</a:t>
            </a:r>
            <a:r>
              <a:rPr lang="it-IT" dirty="0">
                <a:latin typeface="Comic Sans MS" panose="030F0702030302020204" pitchFamily="66" charset="0"/>
              </a:rPr>
              <a:t> assenza di predeterminazione legale delle forme e dei termini.</a:t>
            </a:r>
          </a:p>
          <a:p>
            <a:pPr marR="0" lvl="0" algn="just" defTabSz="914400" rtl="0" eaLnBrk="1" fontAlgn="auto" latinLnBrk="0" hangingPunct="1">
              <a:lnSpc>
                <a:spcPct val="100000"/>
              </a:lnSpc>
              <a:spcBef>
                <a:spcPts val="700"/>
              </a:spcBef>
              <a:spcAft>
                <a:spcPts val="0"/>
              </a:spcAft>
              <a:buClr>
                <a:srgbClr val="B0CCB0"/>
              </a:buClr>
              <a:buSzPct val="60000"/>
              <a:tabLst/>
              <a:defRPr/>
            </a:pPr>
            <a:endParaRPr lang="it-IT" dirty="0">
              <a:latin typeface="Comic Sans MS" panose="030F0702030302020204" pitchFamily="66" charset="0"/>
            </a:endParaRPr>
          </a:p>
          <a:p>
            <a:pPr marL="0" marR="0" lvl="0" indent="0" algn="just" defTabSz="914400" rtl="0" eaLnBrk="1" fontAlgn="auto" latinLnBrk="0" hangingPunct="1">
              <a:lnSpc>
                <a:spcPct val="100000"/>
              </a:lnSpc>
              <a:spcBef>
                <a:spcPts val="700"/>
              </a:spcBef>
              <a:spcAft>
                <a:spcPts val="0"/>
              </a:spcAft>
              <a:buClr>
                <a:srgbClr val="B0CCB0"/>
              </a:buClr>
              <a:buSzPct val="60000"/>
              <a:buFont typeface="Arial" panose="020B0604020202020204" pitchFamily="34" charset="0"/>
              <a:buNone/>
              <a:tabLst/>
              <a:defRPr/>
            </a:pPr>
            <a:r>
              <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rPr>
              <a:t>La tesi preferibile è quella di ritenere che per la valutazione del </a:t>
            </a:r>
            <a:r>
              <a:rPr kumimoji="0" lang="it-IT" sz="1800" b="0" i="1" u="none" strike="noStrike" kern="1200" cap="none" spc="0" normalizeH="0" baseline="0" noProof="0" dirty="0">
                <a:ln>
                  <a:noFill/>
                </a:ln>
                <a:solidFill>
                  <a:prstClr val="black"/>
                </a:solidFill>
                <a:effectLst/>
                <a:uLnTx/>
                <a:uFillTx/>
                <a:latin typeface="Comic Sans MS" panose="030F0702030302020204" pitchFamily="66" charset="0"/>
              </a:rPr>
              <a:t>fumus boni iuris </a:t>
            </a:r>
            <a:r>
              <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rPr>
              <a:t>e del </a:t>
            </a:r>
            <a:r>
              <a:rPr kumimoji="0" lang="it-IT" sz="1800" b="0" i="1" u="none" strike="noStrike" kern="1200" cap="none" spc="0" normalizeH="0" baseline="0" noProof="0" dirty="0">
                <a:ln>
                  <a:noFill/>
                </a:ln>
                <a:solidFill>
                  <a:prstClr val="black"/>
                </a:solidFill>
                <a:effectLst/>
                <a:uLnTx/>
                <a:uFillTx/>
                <a:latin typeface="Comic Sans MS" panose="030F0702030302020204" pitchFamily="66" charset="0"/>
              </a:rPr>
              <a:t>periculum in mora </a:t>
            </a:r>
            <a:r>
              <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rPr>
              <a:t>occorra avere riguardo al riparto dell’onere della prova proprio anche del giudizio di merito.</a:t>
            </a:r>
          </a:p>
          <a:p>
            <a:pPr algn="just">
              <a:lnSpc>
                <a:spcPct val="100000"/>
              </a:lnSpc>
              <a:spcBef>
                <a:spcPts val="700"/>
              </a:spcBef>
              <a:spcAft>
                <a:spcPts val="0"/>
              </a:spcAft>
              <a:buClr>
                <a:srgbClr val="B0CCB0"/>
              </a:buClr>
              <a:buSzPct val="60000"/>
              <a:defRPr/>
            </a:pPr>
            <a:r>
              <a:rPr lang="it-IT" dirty="0">
                <a:latin typeface="Comic Sans MS" panose="030F0702030302020204" pitchFamily="66" charset="0"/>
              </a:rPr>
              <a:t>La deformalizzazione riguarda le modalità, le forme ed i termini attraverso cui si svolge l’istruttoria ma non può tradursi nella possibilità di ammettere prove al di là dei limiti di ammissibilità stabiliti dal c.c., es. artt. 2721 e ss. c.c.</a:t>
            </a:r>
          </a:p>
          <a:p>
            <a:pPr marL="0" marR="0" lvl="0" indent="0" algn="just" defTabSz="914400" rtl="0" eaLnBrk="1" fontAlgn="auto" latinLnBrk="0" hangingPunct="1">
              <a:lnSpc>
                <a:spcPct val="100000"/>
              </a:lnSpc>
              <a:spcBef>
                <a:spcPts val="700"/>
              </a:spcBef>
              <a:spcAft>
                <a:spcPts val="0"/>
              </a:spcAft>
              <a:buClr>
                <a:srgbClr val="B0CCB0"/>
              </a:buClr>
              <a:buSzPct val="60000"/>
              <a:buFont typeface="Arial" panose="020B0604020202020204" pitchFamily="34" charset="0"/>
              <a:buNone/>
              <a:tabLst/>
              <a:defRPr/>
            </a:pPr>
            <a:endPar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endParaRPr>
          </a:p>
          <a:p>
            <a:pPr marR="0" lvl="0" algn="just" defTabSz="914400" rtl="0" eaLnBrk="1" fontAlgn="auto" latinLnBrk="0" hangingPunct="1">
              <a:lnSpc>
                <a:spcPct val="100000"/>
              </a:lnSpc>
              <a:spcBef>
                <a:spcPts val="700"/>
              </a:spcBef>
              <a:spcAft>
                <a:spcPts val="0"/>
              </a:spcAft>
              <a:buClr>
                <a:srgbClr val="B0CCB0"/>
              </a:buClr>
              <a:buSzPct val="60000"/>
              <a:tabLst/>
              <a:defRPr/>
            </a:pPr>
            <a:endParaRPr lang="it-IT" dirty="0"/>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25</a:t>
            </a:fld>
            <a:endParaRPr lang="it-IT" dirty="0"/>
          </a:p>
        </p:txBody>
      </p:sp>
    </p:spTree>
    <p:extLst>
      <p:ext uri="{BB962C8B-B14F-4D97-AF65-F5344CB8AC3E}">
        <p14:creationId xmlns:p14="http://schemas.microsoft.com/office/powerpoint/2010/main" val="3189950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C.T.U.</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r>
              <a:rPr lang="it-IT" dirty="0">
                <a:latin typeface="Comic Sans MS" panose="030F0702030302020204" pitchFamily="66" charset="0"/>
              </a:rPr>
              <a:t>È compatibile la C.T.U. in sede cautelare?</a:t>
            </a:r>
          </a:p>
          <a:p>
            <a:pPr algn="just"/>
            <a:r>
              <a:rPr lang="it-IT" b="1" dirty="0">
                <a:latin typeface="Comic Sans MS" panose="030F0702030302020204" pitchFamily="66" charset="0"/>
              </a:rPr>
              <a:t>Tesi restrittiva </a:t>
            </a:r>
            <a:r>
              <a:rPr lang="it-IT" dirty="0">
                <a:latin typeface="Comic Sans MS" panose="030F0702030302020204" pitchFamily="66" charset="0"/>
              </a:rPr>
              <a:t>=&gt; incompatibilità ontologica con il procedimento cautelare, in ragione dei tempi e delle finalità della cautela.</a:t>
            </a:r>
          </a:p>
          <a:p>
            <a:pPr algn="just"/>
            <a:r>
              <a:rPr lang="it-IT" b="1" dirty="0">
                <a:latin typeface="Comic Sans MS" panose="030F0702030302020204" pitchFamily="66" charset="0"/>
              </a:rPr>
              <a:t>Tesi possibilista </a:t>
            </a:r>
            <a:r>
              <a:rPr lang="it-IT" dirty="0">
                <a:latin typeface="Comic Sans MS" panose="030F0702030302020204" pitchFamily="66" charset="0"/>
              </a:rPr>
              <a:t>=&gt; ammessa la C.T.U. quando vi è già forte evidenza del </a:t>
            </a:r>
            <a:r>
              <a:rPr lang="it-IT" i="1" dirty="0">
                <a:latin typeface="Comic Sans MS" panose="030F0702030302020204" pitchFamily="66" charset="0"/>
              </a:rPr>
              <a:t>fumus</a:t>
            </a:r>
            <a:r>
              <a:rPr lang="it-IT" dirty="0">
                <a:latin typeface="Comic Sans MS" panose="030F0702030302020204" pitchFamily="66" charset="0"/>
              </a:rPr>
              <a:t> della cautela e non servono accertamenti lunghi e complessi. </a:t>
            </a:r>
          </a:p>
          <a:p>
            <a:pPr algn="just"/>
            <a:r>
              <a:rPr lang="it-IT" b="1" dirty="0">
                <a:latin typeface="Comic Sans MS" panose="030F0702030302020204" pitchFamily="66" charset="0"/>
              </a:rPr>
              <a:t>Tesi intermedia </a:t>
            </a:r>
            <a:r>
              <a:rPr lang="it-IT" dirty="0">
                <a:latin typeface="Comic Sans MS" panose="030F0702030302020204" pitchFamily="66" charset="0"/>
              </a:rPr>
              <a:t>=&gt; ammesso nel procedimento cautelare deformalizzato un </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parere sommario di un esperto tecnico</a:t>
            </a: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26</a:t>
            </a:fld>
            <a:endParaRPr lang="it-IT" dirty="0"/>
          </a:p>
        </p:txBody>
      </p:sp>
    </p:spTree>
    <p:extLst>
      <p:ext uri="{BB962C8B-B14F-4D97-AF65-F5344CB8AC3E}">
        <p14:creationId xmlns:p14="http://schemas.microsoft.com/office/powerpoint/2010/main" val="981620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Querela di falso, disconoscimento e istanza di verificazione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L’opinione prevalente ritiene che si tratti di strumenti </a:t>
            </a:r>
            <a:r>
              <a:rPr lang="it-IT" b="1" dirty="0">
                <a:latin typeface="Comic Sans MS" panose="030F0702030302020204" pitchFamily="66" charset="0"/>
              </a:rPr>
              <a:t>incompatibili</a:t>
            </a:r>
            <a:r>
              <a:rPr lang="it-IT" dirty="0">
                <a:latin typeface="Comic Sans MS" panose="030F0702030302020204" pitchFamily="66" charset="0"/>
              </a:rPr>
              <a:t> con la fisionomia del procedimento cautelare.</a:t>
            </a:r>
          </a:p>
          <a:p>
            <a:pPr algn="just"/>
            <a:r>
              <a:rPr lang="it-IT" i="1" dirty="0">
                <a:latin typeface="Comic Sans MS" panose="030F0702030302020204" pitchFamily="66" charset="0"/>
              </a:rPr>
              <a:t>QUID IURIS </a:t>
            </a:r>
            <a:r>
              <a:rPr lang="it-IT" dirty="0">
                <a:latin typeface="Comic Sans MS" panose="030F0702030302020204" pitchFamily="66" charset="0"/>
              </a:rPr>
              <a:t>se una scrittura è disconosciuta in fase cautelare? </a:t>
            </a:r>
          </a:p>
          <a:p>
            <a:pPr algn="just"/>
            <a:r>
              <a:rPr lang="it-IT" b="1" dirty="0">
                <a:latin typeface="Comic Sans MS" panose="030F0702030302020204" pitchFamily="66" charset="0"/>
              </a:rPr>
              <a:t>Non potrà essere posta a fondamento </a:t>
            </a:r>
            <a:r>
              <a:rPr lang="it-IT" dirty="0">
                <a:latin typeface="Comic Sans MS" panose="030F0702030302020204" pitchFamily="66" charset="0"/>
              </a:rPr>
              <a:t>della decisione sul provvedimento cautelare ma il giudice del cautelare conserva il potere di valutare </a:t>
            </a:r>
            <a:r>
              <a:rPr lang="it-IT" i="1" dirty="0" err="1">
                <a:latin typeface="Comic Sans MS" panose="030F0702030302020204" pitchFamily="66" charset="0"/>
              </a:rPr>
              <a:t>incidenter</a:t>
            </a:r>
            <a:r>
              <a:rPr lang="it-IT" i="1" dirty="0">
                <a:latin typeface="Comic Sans MS" panose="030F0702030302020204" pitchFamily="66" charset="0"/>
              </a:rPr>
              <a:t> tantum </a:t>
            </a:r>
            <a:r>
              <a:rPr lang="it-IT" dirty="0">
                <a:latin typeface="Comic Sans MS" panose="030F0702030302020204" pitchFamily="66" charset="0"/>
              </a:rPr>
              <a:t>la verosimiglianza della pretesa azionata.</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27</a:t>
            </a:fld>
            <a:endParaRPr lang="it-IT" dirty="0"/>
          </a:p>
        </p:txBody>
      </p:sp>
    </p:spTree>
    <p:extLst>
      <p:ext uri="{BB962C8B-B14F-4D97-AF65-F5344CB8AC3E}">
        <p14:creationId xmlns:p14="http://schemas.microsoft.com/office/powerpoint/2010/main" val="3927375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Provvedimento negativo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r>
              <a:rPr lang="it-IT" b="1" dirty="0"/>
              <a:t>669</a:t>
            </a:r>
            <a:r>
              <a:rPr lang="it-IT" b="1" i="1" dirty="0"/>
              <a:t> </a:t>
            </a:r>
            <a:r>
              <a:rPr lang="it-IT" b="1" i="1" dirty="0" err="1"/>
              <a:t>septies</a:t>
            </a:r>
            <a:r>
              <a:rPr lang="it-IT" b="1" i="1" dirty="0"/>
              <a:t> </a:t>
            </a:r>
            <a:r>
              <a:rPr lang="it-IT" b="1" dirty="0"/>
              <a:t>c.p.c.:</a:t>
            </a:r>
          </a:p>
          <a:p>
            <a:pPr algn="just"/>
            <a:r>
              <a:rPr lang="it-IT" dirty="0"/>
              <a:t>L’ordinanza di incompetenza </a:t>
            </a:r>
            <a:r>
              <a:rPr lang="it-IT" b="1" u="sng" dirty="0"/>
              <a:t>non preclude la riproposizione</a:t>
            </a:r>
            <a:r>
              <a:rPr lang="it-IT" dirty="0"/>
              <a:t> della domanda. </a:t>
            </a:r>
          </a:p>
          <a:p>
            <a:pPr algn="just"/>
            <a:r>
              <a:rPr lang="it-IT" dirty="0"/>
              <a:t>L’ordinanza di rigetto </a:t>
            </a:r>
            <a:r>
              <a:rPr lang="it-IT" b="1" u="sng" dirty="0"/>
              <a:t>non preclude la riproposizione</a:t>
            </a:r>
            <a:r>
              <a:rPr lang="it-IT" dirty="0"/>
              <a:t> dell’istanza per il provvedimento cautelare quando si verifichino </a:t>
            </a:r>
            <a:r>
              <a:rPr lang="it-IT" b="1" u="sng" dirty="0"/>
              <a:t>mutamenti delle circostanze o vengano dedotte nuove ragioni di fatto o di diritto</a:t>
            </a:r>
            <a:r>
              <a:rPr lang="it-IT" dirty="0"/>
              <a:t>.</a:t>
            </a:r>
          </a:p>
          <a:p>
            <a:pPr algn="just"/>
            <a:r>
              <a:rPr lang="it-IT" dirty="0"/>
              <a:t>Se l’ordinanza di incompetenza o di rigetto è pronunciata </a:t>
            </a:r>
            <a:r>
              <a:rPr lang="it-IT" b="1" u="sng" dirty="0"/>
              <a:t>prima dell’inizio della causa di merito</a:t>
            </a:r>
            <a:r>
              <a:rPr lang="it-IT" dirty="0"/>
              <a:t>, con essa il giudice </a:t>
            </a:r>
            <a:r>
              <a:rPr lang="it-IT" b="1" u="sng" dirty="0"/>
              <a:t>provvede definitivamente sulle spese </a:t>
            </a:r>
            <a:r>
              <a:rPr lang="it-IT" dirty="0"/>
              <a:t>del procedimento cautelare.</a:t>
            </a:r>
          </a:p>
          <a:p>
            <a:pPr algn="just"/>
            <a:r>
              <a:rPr lang="it-IT" dirty="0"/>
              <a:t>La condanna alle spese è immediatamente esecutiva.</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28</a:t>
            </a:fld>
            <a:endParaRPr lang="it-IT" dirty="0"/>
          </a:p>
        </p:txBody>
      </p:sp>
    </p:spTree>
    <p:extLst>
      <p:ext uri="{BB962C8B-B14F-4D97-AF65-F5344CB8AC3E}">
        <p14:creationId xmlns:p14="http://schemas.microsoft.com/office/powerpoint/2010/main" val="3437957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incompetenza</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sz="1400" b="1" dirty="0">
                <a:latin typeface="Comic Sans MS" panose="030F0702030302020204" pitchFamily="66" charset="0"/>
              </a:rPr>
              <a:t>In ragione della riproponibilità della domanda cautelare:</a:t>
            </a:r>
          </a:p>
          <a:p>
            <a:pPr algn="just"/>
            <a:r>
              <a:rPr lang="it-IT" sz="1400" dirty="0">
                <a:latin typeface="Comic Sans MS" panose="030F0702030302020204" pitchFamily="66" charset="0"/>
              </a:rPr>
              <a:t>– si esclude l’operatività del meccanismo della riassunzione;</a:t>
            </a:r>
          </a:p>
          <a:p>
            <a:pPr algn="just"/>
            <a:r>
              <a:rPr lang="it-IT" sz="1400" b="1" dirty="0">
                <a:latin typeface="Comic Sans MS" panose="030F0702030302020204" pitchFamily="66" charset="0"/>
              </a:rPr>
              <a:t>- non v’è l’obbligo per il giudice </a:t>
            </a:r>
            <a:r>
              <a:rPr lang="it-IT" sz="1400" b="1" i="1" dirty="0">
                <a:latin typeface="Comic Sans MS" panose="030F0702030302020204" pitchFamily="66" charset="0"/>
              </a:rPr>
              <a:t>a quo</a:t>
            </a:r>
            <a:r>
              <a:rPr lang="it-IT" sz="1400" b="1" dirty="0">
                <a:latin typeface="Comic Sans MS" panose="030F0702030302020204" pitchFamily="66" charset="0"/>
              </a:rPr>
              <a:t> di indicare il giudice del cautelare ritenuto competente (</a:t>
            </a:r>
            <a:r>
              <a:rPr lang="it-IT" sz="1400" dirty="0">
                <a:latin typeface="Comic Sans MS" panose="030F0702030302020204" pitchFamily="66" charset="0"/>
              </a:rPr>
              <a:t>art. 50 c.p.c.);</a:t>
            </a:r>
          </a:p>
          <a:p>
            <a:pPr algn="just"/>
            <a:r>
              <a:rPr lang="it-IT" sz="1400" dirty="0">
                <a:latin typeface="Comic Sans MS" panose="030F0702030302020204" pitchFamily="66" charset="0"/>
              </a:rPr>
              <a:t>- inapplicabilità del </a:t>
            </a:r>
            <a:r>
              <a:rPr lang="it-IT" sz="1400" b="1" dirty="0">
                <a:latin typeface="Comic Sans MS" panose="030F0702030302020204" pitchFamily="66" charset="0"/>
              </a:rPr>
              <a:t>regolamento di competenza </a:t>
            </a:r>
            <a:r>
              <a:rPr lang="it-IT" sz="1400" dirty="0">
                <a:latin typeface="Comic Sans MS" panose="030F0702030302020204" pitchFamily="66" charset="0"/>
              </a:rPr>
              <a:t>come anche del </a:t>
            </a:r>
            <a:r>
              <a:rPr lang="it-IT" sz="1400" b="1" dirty="0">
                <a:latin typeface="Comic Sans MS" panose="030F0702030302020204" pitchFamily="66" charset="0"/>
              </a:rPr>
              <a:t>regolamento preventivo di giurisdizione.</a:t>
            </a:r>
          </a:p>
          <a:p>
            <a:pPr algn="just"/>
            <a:r>
              <a:rPr lang="it-IT" sz="1400" b="0" i="0" dirty="0">
                <a:solidFill>
                  <a:srgbClr val="000000"/>
                </a:solidFill>
                <a:effectLst/>
                <a:latin typeface="Comic Sans MS" panose="030F0702030302020204" pitchFamily="66" charset="0"/>
              </a:rPr>
              <a:t>«Il ricorso per regolamento preventivo di giurisdizione, se proposto a seguito della declaratoria di difetto di giurisdizione resa dal giudice del reclamo </a:t>
            </a:r>
            <a:r>
              <a:rPr lang="it-IT" sz="1400" b="0" i="0" dirty="0">
                <a:effectLst/>
                <a:latin typeface="Comic Sans MS" panose="030F0702030302020204" pitchFamily="66" charset="0"/>
              </a:rPr>
              <a:t>cautelare </a:t>
            </a:r>
            <a:r>
              <a:rPr lang="it-IT" sz="1400" b="0" i="0" dirty="0">
                <a:solidFill>
                  <a:srgbClr val="000000"/>
                </a:solidFill>
                <a:effectLst/>
                <a:latin typeface="Comic Sans MS" panose="030F0702030302020204" pitchFamily="66" charset="0"/>
              </a:rPr>
              <a:t>in un procedimento d'urgenza "</a:t>
            </a:r>
            <a:r>
              <a:rPr lang="it-IT" sz="1400" b="0" i="1" dirty="0">
                <a:solidFill>
                  <a:srgbClr val="000000"/>
                </a:solidFill>
                <a:effectLst/>
                <a:latin typeface="Comic Sans MS" panose="030F0702030302020204" pitchFamily="66" charset="0"/>
              </a:rPr>
              <a:t>ante </a:t>
            </a:r>
            <a:r>
              <a:rPr lang="it-IT" sz="1400" b="0" i="1" dirty="0" err="1">
                <a:solidFill>
                  <a:srgbClr val="000000"/>
                </a:solidFill>
                <a:effectLst/>
                <a:latin typeface="Comic Sans MS" panose="030F0702030302020204" pitchFamily="66" charset="0"/>
              </a:rPr>
              <a:t>causam</a:t>
            </a:r>
            <a:r>
              <a:rPr lang="it-IT" sz="1400" b="0" i="0" dirty="0">
                <a:solidFill>
                  <a:srgbClr val="000000"/>
                </a:solidFill>
                <a:effectLst/>
                <a:latin typeface="Comic Sans MS" panose="030F0702030302020204" pitchFamily="66" charset="0"/>
              </a:rPr>
              <a:t>" ai sensi dell'art. 700 c.p.c., è inammissibile finché l'istante non abbia iniziato il giudizio di merito, nel quale si determina l'oggetto del procedimento e sorge l'interesse concreto e attuale a conoscere il giudice dinanzi al quale lo stesso deve eventualmente proseguire; né è ammissibile il ricorso straordinario per cassazione, non avendo il predetto provvedimento carattere decisorio e definitivo, neppure in ordine alla giurisdizione» (C.S.U. 19368/2023).</a:t>
            </a:r>
            <a:endParaRPr lang="it-IT" sz="1400" b="1" dirty="0">
              <a:latin typeface="Comic Sans MS" panose="030F0702030302020204" pitchFamily="66" charset="0"/>
            </a:endParaRPr>
          </a:p>
          <a:p>
            <a:pPr algn="just"/>
            <a:endParaRPr lang="it-IT" b="1" dirty="0"/>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29</a:t>
            </a:fld>
            <a:endParaRPr lang="it-IT" dirty="0"/>
          </a:p>
        </p:txBody>
      </p:sp>
    </p:spTree>
    <p:extLst>
      <p:ext uri="{BB962C8B-B14F-4D97-AF65-F5344CB8AC3E}">
        <p14:creationId xmlns:p14="http://schemas.microsoft.com/office/powerpoint/2010/main" val="3790642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RIGETTO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Per la riproposizione della domanda in caso di rigetto occorre </a:t>
            </a:r>
            <a:r>
              <a:rPr lang="it-IT" b="1" dirty="0">
                <a:latin typeface="Comic Sans MS" panose="030F0702030302020204" pitchFamily="66" charset="0"/>
              </a:rPr>
              <a:t>mutamento delle circostanze </a:t>
            </a:r>
            <a:r>
              <a:rPr lang="it-IT" dirty="0">
                <a:latin typeface="Comic Sans MS" panose="030F0702030302020204" pitchFamily="66" charset="0"/>
              </a:rPr>
              <a:t>(sopravvenienze) o che</a:t>
            </a:r>
            <a:r>
              <a:rPr lang="it-IT" b="1" dirty="0">
                <a:latin typeface="Comic Sans MS" panose="030F0702030302020204" pitchFamily="66" charset="0"/>
              </a:rPr>
              <a:t> siano dedotte nuove ragioni di fatto o di diritto.</a:t>
            </a:r>
          </a:p>
          <a:p>
            <a:pPr algn="just"/>
            <a:endParaRPr lang="it-IT" dirty="0">
              <a:latin typeface="Comic Sans MS" panose="030F0702030302020204" pitchFamily="66" charset="0"/>
            </a:endParaRP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dirty="0">
                <a:latin typeface="Comic Sans MS" panose="030F0702030302020204" pitchFamily="66" charset="0"/>
              </a:rPr>
              <a:t>Cosa s’intende per nuove ragioni di fatto o di diritto?</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 Nozione di </a:t>
            </a:r>
            <a:r>
              <a:rPr kumimoji="0" lang="it-IT" b="1" i="0" u="none" strike="noStrike" kern="1200" cap="none" spc="100" normalizeH="0" baseline="0" noProof="0" dirty="0">
                <a:ln>
                  <a:noFill/>
                </a:ln>
                <a:solidFill>
                  <a:prstClr val="black"/>
                </a:solidFill>
                <a:effectLst/>
                <a:uLnTx/>
                <a:uFillTx/>
                <a:latin typeface="Comic Sans MS" panose="030F0702030302020204" pitchFamily="66" charset="0"/>
              </a:rPr>
              <a:t>giudicato cautelare.</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30</a:t>
            </a:fld>
            <a:endParaRPr lang="it-IT" dirty="0"/>
          </a:p>
        </p:txBody>
      </p:sp>
    </p:spTree>
    <p:extLst>
      <p:ext uri="{BB962C8B-B14F-4D97-AF65-F5344CB8AC3E}">
        <p14:creationId xmlns:p14="http://schemas.microsoft.com/office/powerpoint/2010/main" val="2985445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Giudicato cautelare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400" dirty="0">
                <a:latin typeface="Comic Sans MS" panose="030F0702030302020204" pitchFamily="66" charset="0"/>
              </a:rPr>
              <a:t>Cosa s’intende per nuove ragioni di fatto o di diritto?</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a:t>
            </a:r>
          </a:p>
          <a:p>
            <a:pPr algn="just"/>
            <a:r>
              <a:rPr lang="it-IT" sz="1400" b="1" dirty="0">
                <a:latin typeface="Comic Sans MS" panose="030F0702030302020204" pitchFamily="66" charset="0"/>
              </a:rPr>
              <a:t>Prima tesi</a:t>
            </a:r>
            <a:r>
              <a:rPr lang="it-IT" sz="1400" dirty="0">
                <a:latin typeface="Comic Sans MS" panose="030F0702030302020204" pitchFamily="66" charset="0"/>
              </a:rPr>
              <a:t>: copre </a:t>
            </a:r>
            <a:r>
              <a:rPr lang="it-IT" sz="1400" u="sng" dirty="0">
                <a:latin typeface="Comic Sans MS" panose="030F0702030302020204" pitchFamily="66" charset="0"/>
              </a:rPr>
              <a:t>solo il dedotto e non anche il deducibile</a:t>
            </a:r>
            <a:r>
              <a:rPr lang="it-IT" sz="1400" dirty="0">
                <a:latin typeface="Comic Sans MS" panose="030F0702030302020204" pitchFamily="66" charset="0"/>
              </a:rPr>
              <a:t>, ANCHE CIRCOSTANZE PREESISTENTI E NON DEDOTTE (rischio di diluizione della difesa).</a:t>
            </a:r>
          </a:p>
          <a:p>
            <a:pPr algn="just"/>
            <a:r>
              <a:rPr lang="it-IT" sz="1400" b="1" dirty="0">
                <a:latin typeface="Comic Sans MS" panose="030F0702030302020204" pitchFamily="66" charset="0"/>
              </a:rPr>
              <a:t>Seconda tesi</a:t>
            </a:r>
            <a:r>
              <a:rPr lang="it-IT" sz="1400" dirty="0">
                <a:latin typeface="Comic Sans MS" panose="030F0702030302020204" pitchFamily="66" charset="0"/>
              </a:rPr>
              <a:t>: </a:t>
            </a:r>
            <a:r>
              <a:rPr lang="it-IT" sz="1400" u="sng" dirty="0">
                <a:latin typeface="Comic Sans MS" panose="030F0702030302020204" pitchFamily="66" charset="0"/>
              </a:rPr>
              <a:t>copre anche il deducibile</a:t>
            </a:r>
            <a:r>
              <a:rPr lang="it-IT" sz="1400" dirty="0">
                <a:latin typeface="Comic Sans MS" panose="030F0702030302020204" pitchFamily="66" charset="0"/>
              </a:rPr>
              <a:t>, </a:t>
            </a:r>
            <a:r>
              <a:rPr lang="it-IT" sz="1400" u="sng" dirty="0">
                <a:latin typeface="Comic Sans MS" panose="030F0702030302020204" pitchFamily="66" charset="0"/>
              </a:rPr>
              <a:t>salvo</a:t>
            </a:r>
            <a:r>
              <a:rPr lang="it-IT" sz="1400" dirty="0">
                <a:latin typeface="Comic Sans MS" panose="030F0702030302020204" pitchFamily="66" charset="0"/>
              </a:rPr>
              <a:t> si tratti di CIRCOSTANZE PREESISTENTI MA NON CONOSCIBILI prima della definizione del primo procedimento cautelare  (</a:t>
            </a:r>
            <a:r>
              <a:rPr lang="it-IT" sz="1400" i="1" dirty="0">
                <a:latin typeface="Comic Sans MS" panose="030F0702030302020204" pitchFamily="66" charset="0"/>
              </a:rPr>
              <a:t>ratio: </a:t>
            </a:r>
            <a:r>
              <a:rPr lang="it-IT" sz="1400" dirty="0">
                <a:latin typeface="Comic Sans MS" panose="030F0702030302020204" pitchFamily="66" charset="0"/>
              </a:rPr>
              <a:t>ragionevole durata del processo). Preferibile =&gt; coordinamento con l’art. 669 </a:t>
            </a:r>
            <a:r>
              <a:rPr lang="it-IT" sz="1400" i="1" dirty="0" err="1">
                <a:latin typeface="Comic Sans MS" panose="030F0702030302020204" pitchFamily="66" charset="0"/>
              </a:rPr>
              <a:t>decies</a:t>
            </a:r>
            <a:r>
              <a:rPr lang="it-IT" sz="1400" dirty="0">
                <a:latin typeface="Comic Sans MS" panose="030F0702030302020204" pitchFamily="66" charset="0"/>
              </a:rPr>
              <a:t> c.p.c. che consente la modifica o la revoca della misura cautelare sia a fronte di mutamenti delle circostanza sia a fronte di FATTI ANTERIORI quando la loro conoscenza sia stata acquisita successivamente al provvedimento della cui modifica si controverte fornendo prova del momento in cui si è venuti a conoscenza =&gt; UNICITA’ DELLA NOZIONE DI GIUDICATO CAUTELARE (T. Napoli 5 marzo 2013).</a:t>
            </a: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31</a:t>
            </a:fld>
            <a:endParaRPr lang="it-IT" dirty="0"/>
          </a:p>
        </p:txBody>
      </p:sp>
    </p:spTree>
    <p:extLst>
      <p:ext uri="{BB962C8B-B14F-4D97-AF65-F5344CB8AC3E}">
        <p14:creationId xmlns:p14="http://schemas.microsoft.com/office/powerpoint/2010/main" val="2726165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Introduzione giudizio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R="0" lvl="0" algn="l" defTabSz="914400" rtl="0" eaLnBrk="1" fontAlgn="auto" latinLnBrk="0" hangingPunct="1">
              <a:lnSpc>
                <a:spcPct val="100000"/>
              </a:lnSpc>
              <a:spcBef>
                <a:spcPts val="700"/>
              </a:spcBef>
              <a:spcAft>
                <a:spcPts val="0"/>
              </a:spcAft>
              <a:buClr>
                <a:srgbClr val="B0CCB0"/>
              </a:buClr>
              <a:buSzPct val="60000"/>
              <a:tabLst/>
              <a:defRPr/>
            </a:pPr>
            <a:r>
              <a:rPr lang="it-IT" sz="1600" dirty="0">
                <a:solidFill>
                  <a:prstClr val="black"/>
                </a:solidFill>
                <a:latin typeface="Comic Sans MS" panose="030F0702030302020204" pitchFamily="66" charset="0"/>
              </a:rPr>
              <a:t>669 </a:t>
            </a:r>
            <a:r>
              <a:rPr lang="it-IT" sz="1600" i="1" dirty="0" err="1">
                <a:solidFill>
                  <a:prstClr val="black"/>
                </a:solidFill>
                <a:latin typeface="Comic Sans MS" panose="030F0702030302020204" pitchFamily="66" charset="0"/>
              </a:rPr>
              <a:t>octies</a:t>
            </a:r>
            <a:r>
              <a:rPr lang="it-IT" sz="1600" dirty="0">
                <a:solidFill>
                  <a:prstClr val="black"/>
                </a:solidFill>
                <a:latin typeface="Comic Sans MS" panose="030F0702030302020204" pitchFamily="66" charset="0"/>
              </a:rPr>
              <a:t>, commi 1-4, c.p.c.: </a:t>
            </a:r>
          </a:p>
          <a:p>
            <a:pPr marL="320040" marR="0" lvl="0" indent="-320040" algn="just"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lang="it-IT" sz="1600" dirty="0">
                <a:solidFill>
                  <a:prstClr val="black"/>
                </a:solidFill>
                <a:latin typeface="Comic Sans MS" panose="030F0702030302020204" pitchFamily="66" charset="0"/>
              </a:rPr>
              <a:t>«</a:t>
            </a:r>
            <a:r>
              <a:rPr kumimoji="0" lang="it-IT" sz="2000" b="0" i="0" u="none" strike="noStrike" kern="1200" cap="none" spc="0" normalizeH="0" baseline="0" noProof="0" dirty="0">
                <a:ln>
                  <a:noFill/>
                </a:ln>
                <a:solidFill>
                  <a:prstClr val="black"/>
                </a:solidFill>
                <a:effectLst/>
                <a:uLnTx/>
                <a:uFillTx/>
                <a:latin typeface="Tw Cen MT"/>
                <a:ea typeface="+mn-ea"/>
                <a:cs typeface="+mn-cs"/>
              </a:rPr>
              <a:t>L’ordinanza di accoglimento, ove la domanda sia stata proposta prima dell’inizio della causa di merito, deve fissare un </a:t>
            </a:r>
            <a:r>
              <a:rPr kumimoji="0" lang="it-IT" sz="2000" b="1" i="0" u="none" strike="noStrike" kern="1200" cap="none" spc="0" normalizeH="0" baseline="0" noProof="0" dirty="0">
                <a:ln>
                  <a:noFill/>
                </a:ln>
                <a:solidFill>
                  <a:prstClr val="black"/>
                </a:solidFill>
                <a:effectLst/>
                <a:uLnTx/>
                <a:uFillTx/>
                <a:latin typeface="Tw Cen MT"/>
                <a:ea typeface="+mn-ea"/>
                <a:cs typeface="+mn-cs"/>
              </a:rPr>
              <a:t>termine perentorio</a:t>
            </a:r>
            <a:r>
              <a:rPr kumimoji="0" lang="it-IT" sz="2000" b="0" i="0" u="none" strike="noStrike" kern="1200" cap="none" spc="0" normalizeH="0" baseline="0" noProof="0" dirty="0">
                <a:ln>
                  <a:noFill/>
                </a:ln>
                <a:solidFill>
                  <a:prstClr val="black"/>
                </a:solidFill>
                <a:effectLst/>
                <a:uLnTx/>
                <a:uFillTx/>
                <a:latin typeface="Tw Cen MT"/>
                <a:ea typeface="+mn-ea"/>
                <a:cs typeface="+mn-cs"/>
              </a:rPr>
              <a:t> non superiore a sessanta giorni per l’inizio del giudizio di merito, salva l’applicazione dell’ultimo comma dell’articolo 669 </a:t>
            </a:r>
            <a:r>
              <a:rPr kumimoji="0" lang="it-IT" sz="2000" b="0" i="1" u="none" strike="noStrike" kern="1200" cap="none" spc="0" normalizeH="0" baseline="0" noProof="0" dirty="0" err="1">
                <a:ln>
                  <a:noFill/>
                </a:ln>
                <a:solidFill>
                  <a:prstClr val="black"/>
                </a:solidFill>
                <a:effectLst/>
                <a:uLnTx/>
                <a:uFillTx/>
                <a:latin typeface="Tw Cen MT"/>
                <a:ea typeface="+mn-ea"/>
                <a:cs typeface="+mn-cs"/>
              </a:rPr>
              <a:t>novies</a:t>
            </a:r>
            <a:r>
              <a:rPr kumimoji="0" lang="it-IT" sz="2000" b="0" i="0" u="none" strike="noStrike" kern="1200" cap="none" spc="0" normalizeH="0" baseline="0" noProof="0" dirty="0">
                <a:ln>
                  <a:noFill/>
                </a:ln>
                <a:solidFill>
                  <a:prstClr val="black"/>
                </a:solidFill>
                <a:effectLst/>
                <a:uLnTx/>
                <a:uFillTx/>
                <a:latin typeface="Tw Cen MT"/>
                <a:ea typeface="+mn-ea"/>
                <a:cs typeface="+mn-cs"/>
              </a:rPr>
              <a:t>.</a:t>
            </a:r>
          </a:p>
          <a:p>
            <a:pPr marL="320040" marR="0" lvl="0" indent="-320040" algn="just"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000" b="0" i="0" u="none" strike="noStrike" kern="1200" cap="none" spc="0" normalizeH="0" baseline="0" noProof="0" dirty="0">
                <a:ln>
                  <a:noFill/>
                </a:ln>
                <a:solidFill>
                  <a:prstClr val="black"/>
                </a:solidFill>
                <a:effectLst/>
                <a:uLnTx/>
                <a:uFillTx/>
                <a:latin typeface="Tw Cen MT"/>
                <a:ea typeface="+mn-ea"/>
                <a:cs typeface="+mn-cs"/>
              </a:rPr>
              <a:t>In mancanza di fissazione del termine da parte del giudice, la causa di merito deve essere iniziata entro il termine perentorio di sessanta giorni.</a:t>
            </a:r>
          </a:p>
          <a:p>
            <a:pPr marL="320040" marR="0" lvl="0" indent="-320040" algn="just"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000" b="0" i="0" u="none" strike="noStrike" kern="1200" cap="none" spc="0" normalizeH="0" baseline="0" noProof="0" dirty="0">
                <a:ln>
                  <a:noFill/>
                </a:ln>
                <a:solidFill>
                  <a:prstClr val="black"/>
                </a:solidFill>
                <a:effectLst/>
                <a:uLnTx/>
                <a:uFillTx/>
                <a:latin typeface="Tw Cen MT"/>
                <a:ea typeface="+mn-ea"/>
                <a:cs typeface="+mn-cs"/>
              </a:rPr>
              <a:t>Il </a:t>
            </a:r>
            <a:r>
              <a:rPr kumimoji="0" lang="it-IT" sz="2000" b="1" i="0" u="none" strike="noStrike" kern="1200" cap="none" spc="0" normalizeH="0" baseline="0" noProof="0" dirty="0">
                <a:ln>
                  <a:noFill/>
                </a:ln>
                <a:solidFill>
                  <a:prstClr val="black"/>
                </a:solidFill>
                <a:effectLst/>
                <a:uLnTx/>
                <a:uFillTx/>
                <a:latin typeface="Tw Cen MT"/>
                <a:ea typeface="+mn-ea"/>
                <a:cs typeface="+mn-cs"/>
              </a:rPr>
              <a:t>termine decorre</a:t>
            </a:r>
            <a:r>
              <a:rPr kumimoji="0" lang="it-IT" sz="2000" b="0" i="0" u="none" strike="noStrike" kern="1200" cap="none" spc="0" normalizeH="0" baseline="0" noProof="0" dirty="0">
                <a:ln>
                  <a:noFill/>
                </a:ln>
                <a:solidFill>
                  <a:prstClr val="black"/>
                </a:solidFill>
                <a:effectLst/>
                <a:uLnTx/>
                <a:uFillTx/>
                <a:latin typeface="Tw Cen MT"/>
                <a:ea typeface="+mn-ea"/>
                <a:cs typeface="+mn-cs"/>
              </a:rPr>
              <a:t> dalla pronuncia dell’ordinanza se avvenuta in udienza o altrimenti dalla sua comunicazione».</a:t>
            </a: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32</a:t>
            </a:fld>
            <a:endParaRPr lang="it-IT" dirty="0"/>
          </a:p>
        </p:txBody>
      </p:sp>
    </p:spTree>
    <p:extLst>
      <p:ext uri="{BB962C8B-B14F-4D97-AF65-F5344CB8AC3E}">
        <p14:creationId xmlns:p14="http://schemas.microsoft.com/office/powerpoint/2010/main" val="3305362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Decorrenza del Termine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R="0" lvl="0" algn="just" defTabSz="914400" rtl="0" eaLnBrk="1" fontAlgn="auto" latinLnBrk="0" hangingPunct="1">
              <a:lnSpc>
                <a:spcPct val="100000"/>
              </a:lnSpc>
              <a:spcBef>
                <a:spcPts val="700"/>
              </a:spcBef>
              <a:spcAft>
                <a:spcPts val="0"/>
              </a:spcAft>
              <a:buClr>
                <a:srgbClr val="B0CCB0"/>
              </a:buClr>
              <a:buSzPct val="60000"/>
              <a:tabLst/>
              <a:defRPr/>
            </a:pPr>
            <a:r>
              <a:rPr lang="it-IT" dirty="0">
                <a:solidFill>
                  <a:prstClr val="black"/>
                </a:solidFill>
                <a:latin typeface="Comic Sans MS" panose="030F0702030302020204" pitchFamily="66" charset="0"/>
              </a:rPr>
              <a:t>669 </a:t>
            </a:r>
            <a:r>
              <a:rPr lang="it-IT" i="1" dirty="0" err="1">
                <a:solidFill>
                  <a:prstClr val="black"/>
                </a:solidFill>
                <a:latin typeface="Comic Sans MS" panose="030F0702030302020204" pitchFamily="66" charset="0"/>
              </a:rPr>
              <a:t>octies</a:t>
            </a:r>
            <a:r>
              <a:rPr lang="it-IT" dirty="0">
                <a:solidFill>
                  <a:prstClr val="black"/>
                </a:solidFill>
                <a:latin typeface="Comic Sans MS" panose="030F0702030302020204" pitchFamily="66" charset="0"/>
              </a:rPr>
              <a:t>, comma 4, c.p.c.: «</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Il </a:t>
            </a: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termine decorre</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 dalla </a:t>
            </a: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pronuncia</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 dell’ordinanza se avvenuta in udienza o altrimenti dalla sua </a:t>
            </a: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comunicazione</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a:t>
            </a:r>
          </a:p>
          <a:p>
            <a:pPr algn="just">
              <a:lnSpc>
                <a:spcPct val="100000"/>
              </a:lnSpc>
              <a:spcBef>
                <a:spcPts val="700"/>
              </a:spcBef>
              <a:spcAft>
                <a:spcPts val="0"/>
              </a:spcAft>
              <a:buClr>
                <a:srgbClr val="B0CCB0"/>
              </a:buClr>
              <a:buSzPct val="60000"/>
              <a:defRPr/>
            </a:pPr>
            <a:r>
              <a:rPr lang="it-IT" b="1" dirty="0">
                <a:latin typeface="Comic Sans MS" panose="030F0702030302020204" pitchFamily="66" charset="0"/>
              </a:rPr>
              <a:t>TERMINE E RECLAMO:</a:t>
            </a:r>
            <a:r>
              <a:rPr lang="it-IT" dirty="0">
                <a:latin typeface="Comic Sans MS" panose="030F0702030302020204" pitchFamily="66" charset="0"/>
              </a:rPr>
              <a:t> anche nel caso di reclamo il giudizio di merito deve essere iniziato a decorrere dal termine fissato nell’ordinanza reclamata  e, quindi, il termine decorre dalla sua pronuncia o dalla sua comunicazione </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(C. 18152/2006). </a:t>
            </a:r>
          </a:p>
          <a:p>
            <a:pPr algn="just">
              <a:lnSpc>
                <a:spcPct val="100000"/>
              </a:lnSpc>
              <a:spcBef>
                <a:spcPts val="700"/>
              </a:spcBef>
              <a:spcAft>
                <a:spcPts val="0"/>
              </a:spcAft>
              <a:buClr>
                <a:srgbClr val="B0CCB0"/>
              </a:buClr>
              <a:buSzPct val="60000"/>
              <a:defRPr/>
            </a:pP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Il termine per l’introduzione del giudizio di merito non va fissato quando il procedimento cautelare si sia concluso con una pronuncia di </a:t>
            </a: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cessazione della materia del contendere </a:t>
            </a:r>
            <a:r>
              <a:rPr kumimoji="0" lang="it-IT" i="0" u="none" strike="noStrike" kern="1200" cap="none" spc="0" normalizeH="0" baseline="0" noProof="0" dirty="0">
                <a:ln>
                  <a:noFill/>
                </a:ln>
                <a:solidFill>
                  <a:prstClr val="black"/>
                </a:solidFill>
                <a:effectLst/>
                <a:uLnTx/>
                <a:uFillTx/>
                <a:latin typeface="Comic Sans MS" panose="030F0702030302020204" pitchFamily="66" charset="0"/>
              </a:rPr>
              <a:t>(C. 22751/2013).</a:t>
            </a:r>
          </a:p>
          <a:p>
            <a:pPr marL="320040" marR="0" lvl="0" indent="-320040" algn="l" defTabSz="914400" rtl="0" eaLnBrk="1" fontAlgn="auto" latinLnBrk="0" hangingPunct="1">
              <a:lnSpc>
                <a:spcPct val="100000"/>
              </a:lnSpc>
              <a:spcBef>
                <a:spcPts val="700"/>
              </a:spcBef>
              <a:spcAft>
                <a:spcPts val="0"/>
              </a:spcAft>
              <a:buClr>
                <a:srgbClr val="B0CCB0"/>
              </a:buClr>
              <a:buSzPct val="60000"/>
              <a:buFont typeface="Wingdings"/>
              <a:buChar char=""/>
              <a:tabLst/>
              <a:defRPr/>
            </a:pPr>
            <a:endParaRPr kumimoji="0" lang="it-IT" sz="2900" b="1" i="0" u="none" strike="noStrike" kern="1200" cap="none" spc="0" normalizeH="0" baseline="0" noProof="0" dirty="0">
              <a:ln>
                <a:noFill/>
              </a:ln>
              <a:solidFill>
                <a:prstClr val="black"/>
              </a:solidFill>
              <a:effectLst/>
              <a:uLnTx/>
              <a:uFillTx/>
              <a:latin typeface="Tw Cen MT"/>
              <a:ea typeface="+mn-ea"/>
              <a:cs typeface="+mn-cs"/>
            </a:endParaRPr>
          </a:p>
          <a:p>
            <a:pPr algn="just">
              <a:lnSpc>
                <a:spcPct val="100000"/>
              </a:lnSpc>
              <a:spcBef>
                <a:spcPts val="700"/>
              </a:spcBef>
              <a:spcAft>
                <a:spcPts val="0"/>
              </a:spcAft>
              <a:buClr>
                <a:srgbClr val="B0CCB0"/>
              </a:buClr>
              <a:buSzPct val="60000"/>
              <a:defRPr/>
            </a:pPr>
            <a:endParaRPr lang="it-IT" dirty="0">
              <a:latin typeface="Comic Sans MS" panose="030F0702030302020204" pitchFamily="66" charset="0"/>
            </a:endParaRPr>
          </a:p>
          <a:p>
            <a:pPr marR="0" lvl="0" algn="just" defTabSz="914400" rtl="0" eaLnBrk="1" fontAlgn="auto" latinLnBrk="0" hangingPunct="1">
              <a:lnSpc>
                <a:spcPct val="100000"/>
              </a:lnSpc>
              <a:spcBef>
                <a:spcPts val="700"/>
              </a:spcBef>
              <a:spcAft>
                <a:spcPts val="0"/>
              </a:spcAft>
              <a:buClr>
                <a:srgbClr val="B0CCB0"/>
              </a:buClr>
              <a:buSzPct val="60000"/>
              <a:tabLst/>
              <a:defRPr/>
            </a:pPr>
            <a:endParaRPr kumimoji="0" lang="it-IT" sz="2000" b="0" i="0" u="none" strike="noStrike" kern="1200" cap="none" spc="0" normalizeH="0" baseline="0" noProof="0" dirty="0">
              <a:ln>
                <a:noFill/>
              </a:ln>
              <a:solidFill>
                <a:prstClr val="black"/>
              </a:solidFill>
              <a:effectLst/>
              <a:uLnTx/>
              <a:uFillTx/>
              <a:latin typeface="Tw Cen MT"/>
              <a:ea typeface="+mn-ea"/>
              <a:cs typeface="+mn-cs"/>
            </a:endParaRP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33</a:t>
            </a:fld>
            <a:endParaRPr lang="it-IT" dirty="0"/>
          </a:p>
        </p:txBody>
      </p:sp>
    </p:spTree>
    <p:extLst>
      <p:ext uri="{BB962C8B-B14F-4D97-AF65-F5344CB8AC3E}">
        <p14:creationId xmlns:p14="http://schemas.microsoft.com/office/powerpoint/2010/main" val="23492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Decorrenza del Termine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R="0" lvl="0" algn="just" defTabSz="914400" rtl="0" eaLnBrk="1" fontAlgn="auto" latinLnBrk="0" hangingPunct="1">
              <a:lnSpc>
                <a:spcPct val="100000"/>
              </a:lnSpc>
              <a:spcBef>
                <a:spcPts val="700"/>
              </a:spcBef>
              <a:spcAft>
                <a:spcPts val="0"/>
              </a:spcAft>
              <a:buClr>
                <a:srgbClr val="B0CCB0"/>
              </a:buClr>
              <a:buSzPct val="60000"/>
              <a:tabLst/>
              <a:defRPr/>
            </a:pP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MEDIAZIONE OBBLIGATORIA</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 </a:t>
            </a:r>
          </a:p>
          <a:p>
            <a:pPr marR="0" lvl="0" algn="just" defTabSz="914400" rtl="0" eaLnBrk="1" fontAlgn="auto" latinLnBrk="0" hangingPunct="1">
              <a:lnSpc>
                <a:spcPct val="100000"/>
              </a:lnSpc>
              <a:spcBef>
                <a:spcPts val="700"/>
              </a:spcBef>
              <a:spcAft>
                <a:spcPts val="0"/>
              </a:spcAft>
              <a:buClr>
                <a:srgbClr val="B0CCB0"/>
              </a:buClr>
              <a:buSzPct val="60000"/>
              <a:tabLst/>
              <a:defRPr/>
            </a:pPr>
            <a:r>
              <a:rPr lang="it-IT" b="1" spc="0" dirty="0">
                <a:solidFill>
                  <a:prstClr val="black"/>
                </a:solidFill>
                <a:latin typeface="Comic Sans MS" panose="030F0702030302020204" pitchFamily="66" charset="0"/>
              </a:rPr>
              <a:t>Prima tesi</a:t>
            </a:r>
            <a:r>
              <a:rPr lang="it-IT" spc="0" dirty="0">
                <a:solidFill>
                  <a:prstClr val="black"/>
                </a:solidFill>
                <a:latin typeface="Comic Sans MS" panose="030F0702030302020204" pitchFamily="66" charset="0"/>
              </a:rPr>
              <a:t>: il giudizio di merito deve comunque essere introdotto entro il termine di 60 gg.</a:t>
            </a:r>
          </a:p>
          <a:p>
            <a:pPr marR="0" lvl="0" algn="just" defTabSz="914400" rtl="0" eaLnBrk="1" fontAlgn="auto" latinLnBrk="0" hangingPunct="1">
              <a:lnSpc>
                <a:spcPct val="100000"/>
              </a:lnSpc>
              <a:spcBef>
                <a:spcPts val="700"/>
              </a:spcBef>
              <a:spcAft>
                <a:spcPts val="0"/>
              </a:spcAft>
              <a:buClr>
                <a:srgbClr val="B0CCB0"/>
              </a:buClr>
              <a:buSzPct val="60000"/>
              <a:tabLst/>
              <a:defRPr/>
            </a:pPr>
            <a:r>
              <a:rPr lang="it-IT" b="1" spc="0" dirty="0">
                <a:solidFill>
                  <a:prstClr val="black"/>
                </a:solidFill>
                <a:latin typeface="Comic Sans MS" panose="030F0702030302020204" pitchFamily="66" charset="0"/>
              </a:rPr>
              <a:t>Seconda tesi</a:t>
            </a:r>
            <a:r>
              <a:rPr lang="it-IT" spc="0" dirty="0">
                <a:solidFill>
                  <a:prstClr val="black"/>
                </a:solidFill>
                <a:latin typeface="Comic Sans MS" panose="030F0702030302020204" pitchFamily="66" charset="0"/>
              </a:rPr>
              <a:t>: i</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l giudizio di merito può introdursi DOPO L’INFRUTTUOSO SVOLGIMENTO DELLA MEDIAZIONE in ragione dell’applicabilità dell’art. 8, comma 2, del d.lgs. n. 28/2010, la proposizione della domanda di mediazione produce su prescrizione e decadenza i medesimi effetti della domanda giudiziale. Il termine sarebbe quindi interrotto e rimarrebbe sospeso sino alla conclusione della mediazione, cominciando a decorrere una volta conclusa.</a:t>
            </a:r>
          </a:p>
          <a:p>
            <a:pPr marR="0" lvl="0" algn="just" defTabSz="914400" rtl="0" eaLnBrk="1" fontAlgn="auto" latinLnBrk="0" hangingPunct="1">
              <a:lnSpc>
                <a:spcPct val="100000"/>
              </a:lnSpc>
              <a:spcBef>
                <a:spcPts val="700"/>
              </a:spcBef>
              <a:spcAft>
                <a:spcPts val="0"/>
              </a:spcAft>
              <a:buClr>
                <a:srgbClr val="B0CCB0"/>
              </a:buClr>
              <a:buSzPct val="60000"/>
              <a:tabLst/>
              <a:defRPr/>
            </a:pPr>
            <a:r>
              <a:rPr lang="it-IT" spc="0" dirty="0">
                <a:solidFill>
                  <a:prstClr val="black"/>
                </a:solidFill>
                <a:latin typeface="Comic Sans MS" panose="030F0702030302020204" pitchFamily="66" charset="0"/>
              </a:rPr>
              <a:t>La seconda tesi appare preferibile anche perché rispecchia la </a:t>
            </a:r>
            <a:r>
              <a:rPr lang="it-IT" i="1" spc="0" dirty="0">
                <a:solidFill>
                  <a:prstClr val="black"/>
                </a:solidFill>
                <a:latin typeface="Comic Sans MS" panose="030F0702030302020204" pitchFamily="66" charset="0"/>
              </a:rPr>
              <a:t>ratio</a:t>
            </a:r>
            <a:r>
              <a:rPr lang="it-IT" spc="0" dirty="0">
                <a:solidFill>
                  <a:prstClr val="black"/>
                </a:solidFill>
                <a:latin typeface="Comic Sans MS" panose="030F0702030302020204" pitchFamily="66" charset="0"/>
              </a:rPr>
              <a:t> seguita in materia di controversie di lavoro dall’art. 669 </a:t>
            </a:r>
            <a:r>
              <a:rPr lang="it-IT" i="1" spc="0" dirty="0" err="1">
                <a:solidFill>
                  <a:prstClr val="black"/>
                </a:solidFill>
                <a:latin typeface="Comic Sans MS" panose="030F0702030302020204" pitchFamily="66" charset="0"/>
              </a:rPr>
              <a:t>octies</a:t>
            </a:r>
            <a:r>
              <a:rPr lang="it-IT" spc="0" dirty="0">
                <a:solidFill>
                  <a:prstClr val="black"/>
                </a:solidFill>
                <a:latin typeface="Comic Sans MS" panose="030F0702030302020204" pitchFamily="66" charset="0"/>
              </a:rPr>
              <a:t>, comma 4, c.p.c. per cui il termine decorre dal momento in cui la domanda giudiziale è divenuta procedibile. </a:t>
            </a:r>
            <a:endParaRPr kumimoji="0" lang="it-IT" sz="2000" b="0" i="0" u="none" strike="noStrike" kern="1200" cap="none" spc="0" normalizeH="0" baseline="0" noProof="0" dirty="0">
              <a:ln>
                <a:noFill/>
              </a:ln>
              <a:solidFill>
                <a:prstClr val="black"/>
              </a:solidFill>
              <a:effectLst/>
              <a:uLnTx/>
              <a:uFillTx/>
              <a:latin typeface="Tw Cen MT"/>
              <a:ea typeface="+mn-ea"/>
              <a:cs typeface="+mn-cs"/>
            </a:endParaRP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34</a:t>
            </a:fld>
            <a:endParaRPr lang="it-IT" dirty="0"/>
          </a:p>
        </p:txBody>
      </p:sp>
    </p:spTree>
    <p:extLst>
      <p:ext uri="{BB962C8B-B14F-4D97-AF65-F5344CB8AC3E}">
        <p14:creationId xmlns:p14="http://schemas.microsoft.com/office/powerpoint/2010/main" val="3933884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669 </a:t>
            </a:r>
            <a:r>
              <a:rPr kumimoji="0" lang="it-IT" b="0" i="1" u="none" strike="noStrike" kern="1200" cap="none" spc="100" normalizeH="0" baseline="0" noProof="0" dirty="0" err="1">
                <a:ln>
                  <a:noFill/>
                </a:ln>
                <a:solidFill>
                  <a:prstClr val="black"/>
                </a:solidFill>
                <a:effectLst/>
                <a:uLnTx/>
                <a:uFillTx/>
                <a:latin typeface="Comic Sans MS" panose="030F0702030302020204" pitchFamily="66" charset="0"/>
              </a:rPr>
              <a:t>duodecies</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 c.p.c.: </a:t>
            </a:r>
          </a:p>
          <a:p>
            <a:pPr algn="just"/>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a:t>
            </a:r>
            <a:r>
              <a:rPr lang="it-IT" dirty="0">
                <a:latin typeface="Comic Sans MS" panose="030F0702030302020204" pitchFamily="66" charset="0"/>
              </a:rPr>
              <a:t>Salvo quanto disposto dagli </a:t>
            </a:r>
            <a:r>
              <a:rPr lang="it-IT" b="1" u="sng" dirty="0">
                <a:latin typeface="Comic Sans MS" panose="030F0702030302020204" pitchFamily="66" charset="0"/>
              </a:rPr>
              <a:t>articoli 677 e seguenti</a:t>
            </a:r>
            <a:r>
              <a:rPr lang="it-IT" dirty="0">
                <a:latin typeface="Comic Sans MS" panose="030F0702030302020204" pitchFamily="66" charset="0"/>
              </a:rPr>
              <a:t> in ordine ai </a:t>
            </a:r>
            <a:r>
              <a:rPr lang="it-IT" b="1" dirty="0">
                <a:latin typeface="Comic Sans MS" panose="030F0702030302020204" pitchFamily="66" charset="0"/>
              </a:rPr>
              <a:t>sequestri</a:t>
            </a:r>
            <a:r>
              <a:rPr lang="it-IT" dirty="0">
                <a:latin typeface="Comic Sans MS" panose="030F0702030302020204" pitchFamily="66" charset="0"/>
              </a:rPr>
              <a:t>, l'attuazione delle misure cautelari aventi ad oggetto </a:t>
            </a:r>
            <a:r>
              <a:rPr lang="it-IT" b="1" u="sng" dirty="0">
                <a:latin typeface="Comic Sans MS" panose="030F0702030302020204" pitchFamily="66" charset="0"/>
              </a:rPr>
              <a:t>somme di denaro </a:t>
            </a:r>
            <a:r>
              <a:rPr lang="it-IT" dirty="0">
                <a:latin typeface="Comic Sans MS" panose="030F0702030302020204" pitchFamily="66" charset="0"/>
              </a:rPr>
              <a:t>avviene nelle forme degli </a:t>
            </a:r>
            <a:r>
              <a:rPr lang="it-IT" b="1" dirty="0">
                <a:latin typeface="Comic Sans MS" panose="030F0702030302020204" pitchFamily="66" charset="0"/>
              </a:rPr>
              <a:t>articoli 491 e seguenti </a:t>
            </a:r>
            <a:r>
              <a:rPr lang="it-IT" dirty="0">
                <a:latin typeface="Comic Sans MS" panose="030F0702030302020204" pitchFamily="66" charset="0"/>
              </a:rPr>
              <a:t>in quanto compatibili, mentre l'attuazione delle misure cautelari aventi ad oggetto </a:t>
            </a:r>
            <a:r>
              <a:rPr lang="it-IT" b="1" u="sng" dirty="0">
                <a:latin typeface="Comic Sans MS" panose="030F0702030302020204" pitchFamily="66" charset="0"/>
              </a:rPr>
              <a:t>obblighi di consegna, rilascio, fare o non fare</a:t>
            </a:r>
            <a:r>
              <a:rPr lang="it-IT" dirty="0">
                <a:latin typeface="Comic Sans MS" panose="030F0702030302020204" pitchFamily="66" charset="0"/>
              </a:rPr>
              <a:t> avviene sotto il controllo del </a:t>
            </a:r>
            <a:r>
              <a:rPr lang="it-IT" b="1" dirty="0">
                <a:latin typeface="Comic Sans MS" panose="030F0702030302020204" pitchFamily="66" charset="0"/>
              </a:rPr>
              <a:t>giudice che ha emanato il provvedimento cautelare</a:t>
            </a:r>
            <a:r>
              <a:rPr lang="it-IT" dirty="0">
                <a:latin typeface="Comic Sans MS" panose="030F0702030302020204" pitchFamily="66" charset="0"/>
              </a:rPr>
              <a:t> il quale ne determina anche le modalità di attuazione e, ove sorgano difficoltà o contestazioni, dà con ordinanza i provvedimenti opportuni, sentite le parti. Ogni altra questione va proposta nel giudizio di merito».</a:t>
            </a: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35</a:t>
            </a:fld>
            <a:endParaRPr lang="it-IT" dirty="0"/>
          </a:p>
        </p:txBody>
      </p:sp>
    </p:spTree>
    <p:extLst>
      <p:ext uri="{BB962C8B-B14F-4D97-AF65-F5344CB8AC3E}">
        <p14:creationId xmlns:p14="http://schemas.microsoft.com/office/powerpoint/2010/main" val="2523821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 condanna al pagamento di somme di denaro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r>
              <a:rPr lang="it-IT" sz="1600" dirty="0">
                <a:latin typeface="Comic Sans MS" panose="030F0702030302020204" pitchFamily="66" charset="0"/>
              </a:rPr>
              <a:t>Sono richiamati, in quanto compatibili, gli artt. 491 e ss. c.p.c.: </a:t>
            </a:r>
          </a:p>
          <a:p>
            <a:pPr algn="just"/>
            <a:r>
              <a:rPr lang="it-IT" sz="1600" dirty="0">
                <a:latin typeface="Comic Sans MS" panose="030F0702030302020204" pitchFamily="66" charset="0"/>
              </a:rPr>
              <a:t>- l</a:t>
            </a:r>
            <a:r>
              <a:rPr lang="it-IT" sz="1600" b="0" i="0" u="none" strike="noStrike" baseline="0" dirty="0">
                <a:solidFill>
                  <a:srgbClr val="000000"/>
                </a:solidFill>
                <a:latin typeface="Comic Sans MS" panose="030F0702030302020204" pitchFamily="66" charset="0"/>
              </a:rPr>
              <a:t>’attuazione, dunque, </a:t>
            </a:r>
            <a:r>
              <a:rPr lang="it-IT" sz="1600" i="0" u="none" strike="noStrike" baseline="0" dirty="0">
                <a:solidFill>
                  <a:srgbClr val="000000"/>
                </a:solidFill>
                <a:latin typeface="Comic Sans MS" panose="030F0702030302020204" pitchFamily="66" charset="0"/>
              </a:rPr>
              <a:t>inizia con il pignoramento (non serve notifica del precetto secondo i più)</a:t>
            </a:r>
            <a:r>
              <a:rPr lang="it-IT" sz="1600" dirty="0">
                <a:solidFill>
                  <a:srgbClr val="000000"/>
                </a:solidFill>
                <a:latin typeface="Comic Sans MS" panose="030F0702030302020204" pitchFamily="66" charset="0"/>
              </a:rPr>
              <a:t>;</a:t>
            </a:r>
          </a:p>
          <a:p>
            <a:pPr algn="just"/>
            <a:r>
              <a:rPr lang="it-IT" sz="1600" b="0" i="0" u="none" strike="noStrike" baseline="0" dirty="0">
                <a:solidFill>
                  <a:srgbClr val="000000"/>
                </a:solidFill>
                <a:latin typeface="Comic Sans MS" panose="030F0702030302020204" pitchFamily="66" charset="0"/>
              </a:rPr>
              <a:t>- sotto la direzione del giudice dell’esecuzione, secondo le forme dell’espropriazione;</a:t>
            </a:r>
          </a:p>
          <a:p>
            <a:pPr algn="just"/>
            <a:r>
              <a:rPr lang="it-IT" sz="1600" dirty="0">
                <a:solidFill>
                  <a:srgbClr val="000000"/>
                </a:solidFill>
                <a:latin typeface="Comic Sans MS" panose="030F0702030302020204" pitchFamily="66" charset="0"/>
              </a:rPr>
              <a:t>- </a:t>
            </a:r>
            <a:r>
              <a:rPr lang="it-IT" sz="1600" dirty="0">
                <a:latin typeface="Comic Sans MS" panose="030F0702030302020204" pitchFamily="66" charset="0"/>
              </a:rPr>
              <a:t>la scelta del tipo di espropriazione è rimessa al creditore;</a:t>
            </a:r>
          </a:p>
          <a:p>
            <a:pPr algn="just"/>
            <a:r>
              <a:rPr lang="it-IT" sz="1600" dirty="0">
                <a:latin typeface="Comic Sans MS" panose="030F0702030302020204" pitchFamily="66" charset="0"/>
              </a:rPr>
              <a:t>- è fatta salva la proponibilità delle opposizioni </a:t>
            </a:r>
            <a:r>
              <a:rPr lang="it-IT" sz="1600" i="1" dirty="0">
                <a:latin typeface="Comic Sans MS" panose="030F0702030302020204" pitchFamily="66" charset="0"/>
              </a:rPr>
              <a:t>ex</a:t>
            </a:r>
            <a:r>
              <a:rPr lang="it-IT" sz="1600" dirty="0">
                <a:latin typeface="Comic Sans MS" panose="030F0702030302020204" pitchFamily="66" charset="0"/>
              </a:rPr>
              <a:t> artt. 615 comma 2 ed </a:t>
            </a:r>
            <a:r>
              <a:rPr lang="it-IT" sz="1600" i="1" dirty="0">
                <a:latin typeface="Comic Sans MS" panose="030F0702030302020204" pitchFamily="66" charset="0"/>
              </a:rPr>
              <a:t>ex</a:t>
            </a:r>
            <a:r>
              <a:rPr lang="it-IT" sz="1600" dirty="0">
                <a:latin typeface="Comic Sans MS" panose="030F0702030302020204" pitchFamily="66" charset="0"/>
              </a:rPr>
              <a:t> art. 617, comma 2, c.p.c. (diversamente dall’attuazione di altri provvedimenti cautelari in cui è espressamente esclusa la loro ammissibilità). </a:t>
            </a: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36</a:t>
            </a:fld>
            <a:endParaRPr lang="it-IT" dirty="0"/>
          </a:p>
        </p:txBody>
      </p:sp>
    </p:spTree>
    <p:extLst>
      <p:ext uri="{BB962C8B-B14F-4D97-AF65-F5344CB8AC3E}">
        <p14:creationId xmlns:p14="http://schemas.microsoft.com/office/powerpoint/2010/main" val="3613354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 obblighi di fare e non fare e obblighi di consegna e rilascio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200" dirty="0">
                <a:latin typeface="Comic Sans MS" panose="030F0702030302020204" pitchFamily="66" charset="0"/>
              </a:rPr>
              <a:t>La cognizione spetta al giudice che ha emanato il provvedimento cautelare ed è una cognizione </a:t>
            </a:r>
            <a:r>
              <a:rPr kumimoji="0" lang="it-IT" sz="1200" b="0" i="0" u="none" strike="noStrike" kern="1200" cap="none" spc="100" normalizeH="0" baseline="0" noProof="0" dirty="0">
                <a:ln>
                  <a:noFill/>
                </a:ln>
                <a:solidFill>
                  <a:prstClr val="black"/>
                </a:solidFill>
                <a:effectLst/>
                <a:uLnTx/>
                <a:uFillTx/>
                <a:latin typeface="Comic Sans MS" panose="030F0702030302020204" pitchFamily="66" charset="0"/>
              </a:rPr>
              <a:t>circoscritta alle modalità attuazione concreta senza margini di cognizione in ordine al </a:t>
            </a:r>
            <a:r>
              <a:rPr kumimoji="0" lang="it-IT" sz="1200" b="0" i="1" u="none" strike="noStrike" kern="1200" cap="none" spc="100" normalizeH="0" baseline="0" noProof="0" dirty="0">
                <a:ln>
                  <a:noFill/>
                </a:ln>
                <a:solidFill>
                  <a:prstClr val="black"/>
                </a:solidFill>
                <a:effectLst/>
                <a:uLnTx/>
                <a:uFillTx/>
                <a:latin typeface="Comic Sans MS" panose="030F0702030302020204" pitchFamily="66" charset="0"/>
              </a:rPr>
              <a:t>quid </a:t>
            </a:r>
            <a:r>
              <a:rPr kumimoji="0" lang="it-IT" sz="1200" b="0" i="0" u="none" strike="noStrike" kern="1200" cap="none" spc="100" normalizeH="0" baseline="0" noProof="0" dirty="0">
                <a:ln>
                  <a:noFill/>
                </a:ln>
                <a:solidFill>
                  <a:prstClr val="black"/>
                </a:solidFill>
                <a:effectLst/>
                <a:uLnTx/>
                <a:uFillTx/>
                <a:latin typeface="Comic Sans MS" panose="030F0702030302020204" pitchFamily="66" charset="0"/>
              </a:rPr>
              <a:t>della misura (solo </a:t>
            </a:r>
            <a:r>
              <a:rPr kumimoji="0" lang="it-IT" sz="1200" b="0" i="1" u="none" strike="noStrike" kern="1200" cap="none" spc="100" normalizeH="0" baseline="0" noProof="0" dirty="0" err="1">
                <a:ln>
                  <a:noFill/>
                </a:ln>
                <a:solidFill>
                  <a:prstClr val="black"/>
                </a:solidFill>
                <a:effectLst/>
                <a:uLnTx/>
                <a:uFillTx/>
                <a:latin typeface="Comic Sans MS" panose="030F0702030302020204" pitchFamily="66" charset="0"/>
              </a:rPr>
              <a:t>quomodo</a:t>
            </a:r>
            <a:r>
              <a:rPr kumimoji="0" lang="it-IT" sz="1200" b="0" i="0" u="none" strike="noStrike" kern="1200" cap="none" spc="100" normalizeH="0" baseline="0" noProof="0" dirty="0">
                <a:ln>
                  <a:noFill/>
                </a:ln>
                <a:solidFill>
                  <a:prstClr val="black"/>
                </a:solidFill>
                <a:effectLst/>
                <a:uLnTx/>
                <a:uFillTx/>
                <a:latin typeface="Comic Sans MS" panose="030F0702030302020204" pitchFamily="66" charset="0"/>
              </a:rPr>
              <a:t>), a</a:t>
            </a:r>
            <a:r>
              <a:rPr lang="it-IT" sz="1200" dirty="0" err="1">
                <a:latin typeface="Comic Sans MS" panose="030F0702030302020204" pitchFamily="66" charset="0"/>
              </a:rPr>
              <a:t>ltrimenti</a:t>
            </a:r>
            <a:r>
              <a:rPr lang="it-IT" sz="1200" dirty="0">
                <a:latin typeface="Comic Sans MS" panose="030F0702030302020204" pitchFamily="66" charset="0"/>
              </a:rPr>
              <a:t> dovrebbe ricorrere la revoca o la modifica della cautela, art. 669 </a:t>
            </a:r>
            <a:r>
              <a:rPr lang="it-IT" sz="1200" i="1" dirty="0" err="1">
                <a:latin typeface="Comic Sans MS" panose="030F0702030302020204" pitchFamily="66" charset="0"/>
              </a:rPr>
              <a:t>decies</a:t>
            </a:r>
            <a:r>
              <a:rPr lang="it-IT" sz="1200" dirty="0">
                <a:latin typeface="Comic Sans MS" panose="030F0702030302020204" pitchFamily="66" charset="0"/>
              </a:rPr>
              <a:t> c.p.c. o, se in termini, il reclamo, art. 669 </a:t>
            </a:r>
            <a:r>
              <a:rPr lang="it-IT" sz="1200" i="1" dirty="0">
                <a:latin typeface="Comic Sans MS" panose="030F0702030302020204" pitchFamily="66" charset="0"/>
              </a:rPr>
              <a:t>terdecies</a:t>
            </a:r>
            <a:r>
              <a:rPr lang="it-IT" sz="1200" dirty="0">
                <a:latin typeface="Comic Sans MS" panose="030F0702030302020204" pitchFamily="66" charset="0"/>
              </a:rPr>
              <a:t> c.p.c. Il Giudice che ha emanato il provvedimento è inteso non come persona fisica ma come Ufficio (C. 15761/2014).</a:t>
            </a:r>
          </a:p>
          <a:p>
            <a:pPr algn="just"/>
            <a:r>
              <a:rPr lang="it-IT" sz="1200" b="1" i="0" u="none" strike="noStrike" baseline="0" dirty="0">
                <a:solidFill>
                  <a:srgbClr val="000000"/>
                </a:solidFill>
                <a:latin typeface="Comic Sans MS" panose="030F0702030302020204" pitchFamily="66" charset="0"/>
              </a:rPr>
              <a:t>Laddove la fase di merito sia stata già iniziata </a:t>
            </a:r>
            <a:r>
              <a:rPr lang="it-IT" sz="1200" b="0" i="0" u="none" strike="noStrike" baseline="0" dirty="0">
                <a:solidFill>
                  <a:srgbClr val="000000"/>
                </a:solidFill>
                <a:latin typeface="Comic Sans MS" panose="030F0702030302020204" pitchFamily="66" charset="0"/>
              </a:rPr>
              <a:t>e sia stato designato il magistrato incaricato della trattazione (che può non identificarsi necessariamente con quello della cautela) anche l’attuazione sarà trattata da quest’ultimo, in attuazione del principio dell’assorbenza dei poteri del giudice del merito. </a:t>
            </a:r>
          </a:p>
          <a:p>
            <a:pPr algn="just"/>
            <a:r>
              <a:rPr lang="it-IT" sz="1200" b="1" i="0" u="none" strike="noStrike" baseline="0" dirty="0">
                <a:solidFill>
                  <a:srgbClr val="000000"/>
                </a:solidFill>
                <a:latin typeface="Comic Sans MS" panose="030F0702030302020204" pitchFamily="66" charset="0"/>
              </a:rPr>
              <a:t>Se il provvedimento sia stato reclamato</a:t>
            </a:r>
            <a:r>
              <a:rPr lang="it-IT" sz="1200" b="0" i="0" u="none" strike="noStrike" baseline="0" dirty="0">
                <a:solidFill>
                  <a:srgbClr val="000000"/>
                </a:solidFill>
                <a:latin typeface="Comic Sans MS" panose="030F0702030302020204" pitchFamily="66" charset="0"/>
              </a:rPr>
              <a:t>, l’individuazione del giudice dell’attuazione tra quello originario e quello successivo </a:t>
            </a:r>
            <a:r>
              <a:rPr lang="it-IT" sz="1200" b="1" i="0" u="none" strike="noStrike" baseline="0" dirty="0">
                <a:solidFill>
                  <a:srgbClr val="000000"/>
                </a:solidFill>
                <a:latin typeface="Comic Sans MS" panose="030F0702030302020204" pitchFamily="66" charset="0"/>
              </a:rPr>
              <a:t>dipende dall’esito del reclamo stesso, </a:t>
            </a:r>
            <a:r>
              <a:rPr lang="it-IT" sz="1200" b="0" i="0" u="none" strike="noStrike" baseline="0" dirty="0">
                <a:solidFill>
                  <a:srgbClr val="000000"/>
                </a:solidFill>
                <a:latin typeface="Comic Sans MS" panose="030F0702030302020204" pitchFamily="66" charset="0"/>
              </a:rPr>
              <a:t>se il provvedimento impugnato sia stato in parte riformato o se la cautela sia stata concesso dal Collegio, quest’ultimo (prima dell’inizio della causa di merito e della designazione del magistrato assegnatario) sarà il giudice competente per l’attuazione. Se, invece, il reclamo sia stato respinto, resterà competente il giudice che ha originariamente concesso la misura o il giudice del merito successivamente designato. </a:t>
            </a:r>
            <a:endParaRPr lang="it-IT" sz="12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flipH="1">
            <a:off x="10883900" y="6356350"/>
            <a:ext cx="725508" cy="365125"/>
          </a:xfrm>
        </p:spPr>
        <p:txBody>
          <a:bodyPr rtlCol="0"/>
          <a:lstStyle>
            <a:defPPr>
              <a:defRPr lang="it-IT"/>
            </a:defPPr>
          </a:lstStyle>
          <a:p>
            <a:pPr rtl="0"/>
            <a:fld id="{EA87306C-81BA-4795-A5CA-9392456A8C1E}" type="slidenum">
              <a:rPr lang="it-IT" smtClean="0"/>
              <a:pPr rtl="0"/>
              <a:t>37</a:t>
            </a:fld>
            <a:endParaRPr lang="it-IT" dirty="0"/>
          </a:p>
        </p:txBody>
      </p:sp>
    </p:spTree>
    <p:extLst>
      <p:ext uri="{BB962C8B-B14F-4D97-AF65-F5344CB8AC3E}">
        <p14:creationId xmlns:p14="http://schemas.microsoft.com/office/powerpoint/2010/main" val="1617277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 obblighi di fare e non fare e obblighi di consegna e rilascio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defRPr/>
            </a:pPr>
            <a:r>
              <a:rPr kumimoji="0" lang="it-IT" sz="1200" b="0" i="0" u="none" strike="noStrike" kern="1200" cap="none" spc="0" normalizeH="0" baseline="0" noProof="0" dirty="0">
                <a:ln>
                  <a:noFill/>
                </a:ln>
                <a:solidFill>
                  <a:prstClr val="black"/>
                </a:solidFill>
                <a:effectLst/>
                <a:uLnTx/>
                <a:uFillTx/>
                <a:latin typeface="Comic Sans MS" panose="030F0702030302020204" pitchFamily="66" charset="0"/>
              </a:rPr>
              <a:t>Non v’è un concorso con l’esecuzione di cui agli artt. 612 e ss. c.p.c.  o con quella di cui agli artt. 605 e ss. c.p.c. in quanto non si apre un vero e proprio processo esecutivo, seppure il giudice della cautela possa richiamare, in concreto, il procedimento esecutivo nel dare le concrete modalità di attuazione.</a:t>
            </a:r>
            <a:endParaRPr lang="it-IT" sz="1200" dirty="0">
              <a:solidFill>
                <a:srgbClr val="000000"/>
              </a:solidFill>
              <a:latin typeface="Comic Sans MS" panose="030F0702030302020204" pitchFamily="66" charset="0"/>
            </a:endParaRPr>
          </a:p>
          <a:p>
            <a:pPr algn="just">
              <a:defRPr/>
            </a:pPr>
            <a:r>
              <a:rPr lang="it-IT" sz="1200" b="0" i="0" dirty="0">
                <a:solidFill>
                  <a:srgbClr val="000000"/>
                </a:solidFill>
                <a:effectLst/>
                <a:latin typeface="Comic Sans MS" panose="030F0702030302020204" pitchFamily="66" charset="0"/>
              </a:rPr>
              <a:t>«L'attuazione delle misure cautelari aventi ad oggetto obblighi di consegna, rilascio, fare o non fare </a:t>
            </a:r>
            <a:r>
              <a:rPr lang="it-IT" sz="1200" b="1" i="0" dirty="0">
                <a:solidFill>
                  <a:srgbClr val="000000"/>
                </a:solidFill>
                <a:effectLst/>
                <a:latin typeface="Comic Sans MS" panose="030F0702030302020204" pitchFamily="66" charset="0"/>
              </a:rPr>
              <a:t>non avvia</a:t>
            </a:r>
            <a:r>
              <a:rPr lang="it-IT" sz="1200" b="0" i="0" dirty="0">
                <a:solidFill>
                  <a:srgbClr val="000000"/>
                </a:solidFill>
                <a:effectLst/>
                <a:latin typeface="Comic Sans MS" panose="030F0702030302020204" pitchFamily="66" charset="0"/>
              </a:rPr>
              <a:t>, sulla base di un titolo esecutivo, </a:t>
            </a:r>
            <a:r>
              <a:rPr lang="it-IT" sz="1200" b="1" i="0" dirty="0">
                <a:solidFill>
                  <a:srgbClr val="000000"/>
                </a:solidFill>
                <a:effectLst/>
                <a:latin typeface="Comic Sans MS" panose="030F0702030302020204" pitchFamily="66" charset="0"/>
              </a:rPr>
              <a:t>un separato procedimento di esecuzione ma costituisce una fase del procedimento cautelare</a:t>
            </a:r>
            <a:r>
              <a:rPr lang="it-IT" sz="1200" b="0" i="0" dirty="0">
                <a:solidFill>
                  <a:srgbClr val="000000"/>
                </a:solidFill>
                <a:effectLst/>
                <a:latin typeface="Comic Sans MS" panose="030F0702030302020204" pitchFamily="66" charset="0"/>
              </a:rPr>
              <a:t> in cui il giudice (da intendersi come ufficio) che ha emanato il provvedimento cautelare ne determina anche le modalità di attuazione, risolvendo con ordinanza le eventuali difficoltà e le contestazioni sorte, mentre sono riservate alla cognizione del giudice del merito le altre questioni; ne consegue che </a:t>
            </a:r>
            <a:r>
              <a:rPr lang="it-IT" sz="1200" b="0" i="0" u="sng" dirty="0">
                <a:solidFill>
                  <a:srgbClr val="000000"/>
                </a:solidFill>
                <a:effectLst/>
                <a:latin typeface="Comic Sans MS" panose="030F0702030302020204" pitchFamily="66" charset="0"/>
              </a:rPr>
              <a:t>le eccezioni sollevate dalla parte tenuta all'osservanza del provvedimento non hanno natura di opposizione agli atti esecutivi ma vanno fatte valere nel giudizio di merito e ne consegue, altresì, che è </a:t>
            </a:r>
            <a:r>
              <a:rPr lang="it-IT" sz="1200" b="1" i="0" u="sng" dirty="0">
                <a:solidFill>
                  <a:srgbClr val="000000"/>
                </a:solidFill>
                <a:effectLst/>
                <a:latin typeface="Comic Sans MS" panose="030F0702030302020204" pitchFamily="66" charset="0"/>
              </a:rPr>
              <a:t>inammissibile l'opposizione agli atti esecutivi</a:t>
            </a:r>
            <a:r>
              <a:rPr lang="it-IT" sz="1200" b="1" i="0" dirty="0">
                <a:solidFill>
                  <a:srgbClr val="000000"/>
                </a:solidFill>
                <a:effectLst/>
                <a:latin typeface="Comic Sans MS" panose="030F0702030302020204" pitchFamily="66" charset="0"/>
              </a:rPr>
              <a:t> </a:t>
            </a:r>
            <a:r>
              <a:rPr lang="it-IT" sz="1200" b="0" i="0" dirty="0">
                <a:solidFill>
                  <a:srgbClr val="000000"/>
                </a:solidFill>
                <a:effectLst/>
                <a:latin typeface="Comic Sans MS" panose="030F0702030302020204" pitchFamily="66" charset="0"/>
              </a:rPr>
              <a:t>per contestare la regolarità formale degli atti posti in essere in attuazione di un provvedimento cautelare, essendo il provvedimento d'urgenza inseparabile dal procedimento nel cui ambito </a:t>
            </a:r>
            <a:r>
              <a:rPr lang="it-IT" sz="1200" b="0" i="0" dirty="0" err="1">
                <a:solidFill>
                  <a:srgbClr val="000000"/>
                </a:solidFill>
                <a:effectLst/>
                <a:latin typeface="Comic Sans MS" panose="030F0702030302020204" pitchFamily="66" charset="0"/>
              </a:rPr>
              <a:t>é</a:t>
            </a:r>
            <a:r>
              <a:rPr lang="it-IT" sz="1200" b="0" i="0" dirty="0">
                <a:solidFill>
                  <a:srgbClr val="000000"/>
                </a:solidFill>
                <a:effectLst/>
                <a:latin typeface="Comic Sans MS" panose="030F0702030302020204" pitchFamily="66" charset="0"/>
              </a:rPr>
              <a:t> stato emesso» </a:t>
            </a:r>
            <a:r>
              <a:rPr lang="it-IT" sz="1200" dirty="0">
                <a:latin typeface="Comic Sans MS" panose="030F0702030302020204" pitchFamily="66" charset="0"/>
              </a:rPr>
              <a:t>(C. 5010/2008; C. 15761/2014).</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38</a:t>
            </a:fld>
            <a:endParaRPr lang="it-IT" dirty="0"/>
          </a:p>
        </p:txBody>
      </p:sp>
    </p:spTree>
    <p:extLst>
      <p:ext uri="{BB962C8B-B14F-4D97-AF65-F5344CB8AC3E}">
        <p14:creationId xmlns:p14="http://schemas.microsoft.com/office/powerpoint/2010/main" val="3057039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Inammissibilità opposizioni 615-617</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800" b="0" i="0" u="none" strike="noStrike" baseline="0" dirty="0">
                <a:solidFill>
                  <a:srgbClr val="000000"/>
                </a:solidFill>
                <a:latin typeface="Comic Sans MS" panose="030F0702030302020204" pitchFamily="66" charset="0"/>
              </a:rPr>
              <a:t>Nell’ambito del procedimento </a:t>
            </a:r>
            <a:r>
              <a:rPr lang="it-IT" sz="1800" b="0" i="1" u="none" strike="noStrike" baseline="0" dirty="0">
                <a:solidFill>
                  <a:srgbClr val="000000"/>
                </a:solidFill>
                <a:latin typeface="Comic Sans MS" panose="030F0702030302020204" pitchFamily="66" charset="0"/>
              </a:rPr>
              <a:t>ex</a:t>
            </a:r>
            <a:r>
              <a:rPr lang="it-IT" sz="1800" b="0" i="0" u="none" strike="noStrike" baseline="0" dirty="0">
                <a:solidFill>
                  <a:srgbClr val="000000"/>
                </a:solidFill>
                <a:latin typeface="Comic Sans MS" panose="030F0702030302020204" pitchFamily="66" charset="0"/>
              </a:rPr>
              <a:t> art. 669 </a:t>
            </a:r>
            <a:r>
              <a:rPr lang="it-IT" sz="1800" b="0" i="1" u="none" strike="noStrike" baseline="0" dirty="0" err="1">
                <a:solidFill>
                  <a:srgbClr val="000000"/>
                </a:solidFill>
                <a:latin typeface="Comic Sans MS" panose="030F0702030302020204" pitchFamily="66" charset="0"/>
              </a:rPr>
              <a:t>duodecies</a:t>
            </a:r>
            <a:r>
              <a:rPr lang="it-IT" sz="1800" b="0" i="1" u="none" strike="noStrike" baseline="0" dirty="0">
                <a:solidFill>
                  <a:srgbClr val="000000"/>
                </a:solidFill>
                <a:latin typeface="Comic Sans MS" panose="030F0702030302020204" pitchFamily="66" charset="0"/>
              </a:rPr>
              <a:t> </a:t>
            </a:r>
            <a:r>
              <a:rPr lang="it-IT" sz="1800" b="1" i="0" u="none" strike="noStrike" baseline="0" dirty="0">
                <a:solidFill>
                  <a:srgbClr val="000000"/>
                </a:solidFill>
                <a:latin typeface="Comic Sans MS" panose="030F0702030302020204" pitchFamily="66" charset="0"/>
              </a:rPr>
              <a:t>non sono ammesse le opposizioni </a:t>
            </a:r>
            <a:r>
              <a:rPr lang="it-IT" sz="1800" b="0" i="0" u="none" strike="noStrike" baseline="0" dirty="0">
                <a:solidFill>
                  <a:srgbClr val="000000"/>
                </a:solidFill>
                <a:latin typeface="Comic Sans MS" panose="030F0702030302020204" pitchFamily="66" charset="0"/>
              </a:rPr>
              <a:t>agli atti esecutivi </a:t>
            </a:r>
            <a:r>
              <a:rPr lang="it-IT" sz="1800" b="0" i="1" u="none" strike="noStrike" baseline="0" dirty="0">
                <a:solidFill>
                  <a:srgbClr val="000000"/>
                </a:solidFill>
                <a:latin typeface="Comic Sans MS" panose="030F0702030302020204" pitchFamily="66" charset="0"/>
              </a:rPr>
              <a:t>ex</a:t>
            </a:r>
            <a:r>
              <a:rPr lang="it-IT" sz="1800" b="0" i="0" u="none" strike="noStrike" baseline="0" dirty="0">
                <a:solidFill>
                  <a:srgbClr val="000000"/>
                </a:solidFill>
                <a:latin typeface="Comic Sans MS" panose="030F0702030302020204" pitchFamily="66" charset="0"/>
              </a:rPr>
              <a:t> art. 617 c.p.c., poiché tutte le questioni sono decise direttamente dal giudice dell’attuazione, né è ammessa l’opposizione all’esecuzione </a:t>
            </a:r>
            <a:r>
              <a:rPr lang="it-IT" sz="1800" b="0" i="1" u="none" strike="noStrike" baseline="0" dirty="0">
                <a:solidFill>
                  <a:srgbClr val="000000"/>
                </a:solidFill>
                <a:latin typeface="Comic Sans MS" panose="030F0702030302020204" pitchFamily="66" charset="0"/>
              </a:rPr>
              <a:t>ex</a:t>
            </a:r>
            <a:r>
              <a:rPr lang="it-IT" sz="1800" b="0" i="0" u="none" strike="noStrike" baseline="0" dirty="0">
                <a:solidFill>
                  <a:srgbClr val="000000"/>
                </a:solidFill>
                <a:latin typeface="Comic Sans MS" panose="030F0702030302020204" pitchFamily="66" charset="0"/>
              </a:rPr>
              <a:t> art. 615 c.p.c., poiché le contestazioni che investono l’esistenza del diritto sostanziale non possono che essere le stesse che formano oggetto del giudizio di merito.</a:t>
            </a: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39</a:t>
            </a:fld>
            <a:endParaRPr lang="it-IT" dirty="0"/>
          </a:p>
        </p:txBody>
      </p:sp>
    </p:spTree>
    <p:extLst>
      <p:ext uri="{BB962C8B-B14F-4D97-AF65-F5344CB8AC3E}">
        <p14:creationId xmlns:p14="http://schemas.microsoft.com/office/powerpoint/2010/main" val="1895654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 provvedimento </a:t>
            </a:r>
            <a:r>
              <a:rPr lang="it-IT" i="1" dirty="0"/>
              <a:t>ex</a:t>
            </a:r>
            <a:r>
              <a:rPr lang="it-IT" dirty="0"/>
              <a:t> art. 700 c.p.c. </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b="0" i="0" dirty="0">
                <a:solidFill>
                  <a:srgbClr val="000000"/>
                </a:solidFill>
                <a:effectLst/>
                <a:latin typeface="Comic Sans MS" panose="030F0702030302020204" pitchFamily="66" charset="0"/>
              </a:rPr>
              <a:t>«In tema di attuazione di provvedimenti </a:t>
            </a:r>
            <a:r>
              <a:rPr lang="it-IT" b="0" i="1" dirty="0">
                <a:solidFill>
                  <a:srgbClr val="000000"/>
                </a:solidFill>
                <a:effectLst/>
                <a:latin typeface="Comic Sans MS" panose="030F0702030302020204" pitchFamily="66" charset="0"/>
              </a:rPr>
              <a:t>ex</a:t>
            </a:r>
            <a:r>
              <a:rPr lang="it-IT" b="0" i="0" dirty="0">
                <a:solidFill>
                  <a:srgbClr val="000000"/>
                </a:solidFill>
                <a:effectLst/>
                <a:latin typeface="Comic Sans MS" panose="030F0702030302020204" pitchFamily="66" charset="0"/>
              </a:rPr>
              <a:t> art. 700 c.p.c., </a:t>
            </a:r>
            <a:r>
              <a:rPr lang="it-IT" b="1" i="0" dirty="0">
                <a:solidFill>
                  <a:srgbClr val="000000"/>
                </a:solidFill>
                <a:effectLst/>
                <a:latin typeface="Comic Sans MS" panose="030F0702030302020204" pitchFamily="66" charset="0"/>
              </a:rPr>
              <a:t>le contestazioni</a:t>
            </a:r>
            <a:r>
              <a:rPr lang="it-IT" b="0" i="0" dirty="0">
                <a:solidFill>
                  <a:srgbClr val="000000"/>
                </a:solidFill>
                <a:effectLst/>
                <a:latin typeface="Comic Sans MS" panose="030F0702030302020204" pitchFamily="66" charset="0"/>
              </a:rPr>
              <a:t> relative alla portata sostanziale del provvedimento</a:t>
            </a:r>
            <a:r>
              <a:rPr lang="it-IT" b="0" i="0" dirty="0">
                <a:effectLst/>
                <a:latin typeface="Comic Sans MS" panose="030F0702030302020204" pitchFamily="66" charset="0"/>
              </a:rPr>
              <a:t> cautelare </a:t>
            </a:r>
            <a:r>
              <a:rPr lang="it-IT" b="0" i="0" u="sng" dirty="0">
                <a:solidFill>
                  <a:srgbClr val="000000"/>
                </a:solidFill>
                <a:effectLst/>
                <a:latin typeface="Comic Sans MS" panose="030F0702030302020204" pitchFamily="66" charset="0"/>
              </a:rPr>
              <a:t>non hanno natura di opposizione all'esecuzione o agli atti esecutivi</a:t>
            </a:r>
            <a:r>
              <a:rPr lang="it-IT" b="0" i="0" dirty="0">
                <a:solidFill>
                  <a:srgbClr val="000000"/>
                </a:solidFill>
                <a:effectLst/>
                <a:latin typeface="Comic Sans MS" panose="030F0702030302020204" pitchFamily="66" charset="0"/>
              </a:rPr>
              <a:t>, ma </a:t>
            </a:r>
            <a:r>
              <a:rPr lang="it-IT" b="1" i="0" dirty="0">
                <a:solidFill>
                  <a:srgbClr val="000000"/>
                </a:solidFill>
                <a:effectLst/>
                <a:latin typeface="Comic Sans MS" panose="030F0702030302020204" pitchFamily="66" charset="0"/>
              </a:rPr>
              <a:t>vanno proposte al giudice della causa di merito</a:t>
            </a:r>
            <a:r>
              <a:rPr lang="it-IT" b="0" i="0" dirty="0">
                <a:solidFill>
                  <a:srgbClr val="000000"/>
                </a:solidFill>
                <a:effectLst/>
                <a:latin typeface="Comic Sans MS" panose="030F0702030302020204" pitchFamily="66" charset="0"/>
              </a:rPr>
              <a:t>, la cui decisione è sindacabile in appello e in sede di legittimità per motivi concernenti l'accertamento compiuto e l'ordine impartito dal giudice nel provvedimento della cui attuazione si tratta, al fine di stabilire se questa sia conforme ai principi che regolano tale giudizio, nonché funzionale alla concreta attuazione del comando ivi formulato e se il procedimento interpretativo sia immune da vizi logici o errori di diritto» (C. 17426/2022).</a:t>
            </a: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40</a:t>
            </a:fld>
            <a:endParaRPr lang="it-IT" dirty="0"/>
          </a:p>
        </p:txBody>
      </p:sp>
    </p:spTree>
    <p:extLst>
      <p:ext uri="{BB962C8B-B14F-4D97-AF65-F5344CB8AC3E}">
        <p14:creationId xmlns:p14="http://schemas.microsoft.com/office/powerpoint/2010/main" val="610690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OBBLIGHI DI FARE INFUNGIBILI</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La Giurisprudenza propende per ammettere la tutela cautelare anche per obblighi di </a:t>
            </a:r>
            <a:r>
              <a:rPr lang="it-IT" i="1" dirty="0">
                <a:latin typeface="Comic Sans MS" panose="030F0702030302020204" pitchFamily="66" charset="0"/>
              </a:rPr>
              <a:t>facere</a:t>
            </a:r>
            <a:r>
              <a:rPr lang="it-IT" dirty="0">
                <a:latin typeface="Comic Sans MS" panose="030F0702030302020204" pitchFamily="66" charset="0"/>
              </a:rPr>
              <a:t> infungibili, attraverso il ricorso </a:t>
            </a:r>
            <a:r>
              <a:rPr lang="it-IT" i="1" dirty="0">
                <a:latin typeface="Comic Sans MS" panose="030F0702030302020204" pitchFamily="66" charset="0"/>
              </a:rPr>
              <a:t>ex</a:t>
            </a:r>
            <a:r>
              <a:rPr lang="it-IT" dirty="0">
                <a:latin typeface="Comic Sans MS" panose="030F0702030302020204" pitchFamily="66" charset="0"/>
              </a:rPr>
              <a:t> art. 700 c.p.c., sulla scorta che:</a:t>
            </a:r>
          </a:p>
          <a:p>
            <a:pPr algn="just"/>
            <a:r>
              <a:rPr lang="it-IT" dirty="0">
                <a:latin typeface="Comic Sans MS" panose="030F0702030302020204" pitchFamily="66" charset="0"/>
              </a:rPr>
              <a:t>- è possibile la spontanea esecuzione;</a:t>
            </a:r>
          </a:p>
          <a:p>
            <a:pPr algn="just"/>
            <a:r>
              <a:rPr lang="it-IT" dirty="0">
                <a:latin typeface="Comic Sans MS" panose="030F0702030302020204" pitchFamily="66" charset="0"/>
              </a:rPr>
              <a:t>- oppure è possibile chiedere la tutela risarcitoria in caso di mancato adempimento spontaneo =&gt; con l’introduzione dell’art. 614 </a:t>
            </a:r>
            <a:r>
              <a:rPr lang="it-IT" i="1" dirty="0">
                <a:latin typeface="Comic Sans MS" panose="030F0702030302020204" pitchFamily="66" charset="0"/>
              </a:rPr>
              <a:t>bis</a:t>
            </a:r>
            <a:r>
              <a:rPr lang="it-IT" dirty="0">
                <a:latin typeface="Comic Sans MS" panose="030F0702030302020204" pitchFamily="66" charset="0"/>
              </a:rPr>
              <a:t> c.p.c. è possibile chiedere una misura coercitiva indiretta. </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41</a:t>
            </a:fld>
            <a:endParaRPr lang="it-IT" dirty="0"/>
          </a:p>
        </p:txBody>
      </p:sp>
    </p:spTree>
    <p:extLst>
      <p:ext uri="{BB962C8B-B14F-4D97-AF65-F5344CB8AC3E}">
        <p14:creationId xmlns:p14="http://schemas.microsoft.com/office/powerpoint/2010/main" val="9700904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Reclamo in sede di attuazione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sz="1600" b="0" i="1" u="none" strike="noStrike" baseline="0" dirty="0">
                <a:solidFill>
                  <a:srgbClr val="000000"/>
                </a:solidFill>
                <a:latin typeface="Comic Sans MS" panose="030F0702030302020204" pitchFamily="66" charset="0"/>
              </a:rPr>
              <a:t>«È inammissibile il ricorso per cassazione proposto avverso i provvedimenti negativi emessi all'esito della fase promossa per l'attuazione di provvedimenti cautelari (nella specie ordinanza di rigetto dell'istanza di esecuzione del sequestro conservativo); avverso i predetti provvedimenti è, invece, ammesso reclamo ai sensi dell'art. 669 terdecies c.p.c.»  (C. 4497/2009).  </a:t>
            </a:r>
            <a:endParaRPr lang="it-IT" sz="1600" b="0" i="0" u="none" strike="noStrike" baseline="0" dirty="0">
              <a:solidFill>
                <a:srgbClr val="000000"/>
              </a:solidFill>
              <a:latin typeface="Comic Sans MS" panose="030F0702030302020204" pitchFamily="66" charset="0"/>
            </a:endParaRPr>
          </a:p>
          <a:p>
            <a:pPr algn="just"/>
            <a:r>
              <a:rPr lang="it-IT" sz="1600" b="0" i="1" u="none" strike="noStrike" baseline="0" dirty="0">
                <a:solidFill>
                  <a:srgbClr val="000000"/>
                </a:solidFill>
                <a:latin typeface="Comic Sans MS" panose="030F0702030302020204" pitchFamily="66" charset="0"/>
              </a:rPr>
              <a:t>«Il provvedimento emesso dal giudice monocratico, ai sensi dell'art. 669 </a:t>
            </a:r>
            <a:r>
              <a:rPr lang="it-IT" sz="1600" b="0" i="1" u="none" strike="noStrike" baseline="0" dirty="0" err="1">
                <a:solidFill>
                  <a:srgbClr val="000000"/>
                </a:solidFill>
                <a:latin typeface="Comic Sans MS" panose="030F0702030302020204" pitchFamily="66" charset="0"/>
              </a:rPr>
              <a:t>duodecies</a:t>
            </a:r>
            <a:r>
              <a:rPr lang="it-IT" sz="1600" b="0" i="1" u="none" strike="noStrike" baseline="0" dirty="0">
                <a:solidFill>
                  <a:srgbClr val="000000"/>
                </a:solidFill>
                <a:latin typeface="Comic Sans MS" panose="030F0702030302020204" pitchFamily="66" charset="0"/>
              </a:rPr>
              <a:t> c.p.c., per regolare l'attuazione delle misure cautelari è impugnabile mediante reclamo al collegio anche relativamente alla pronuncia sulle spese. Contro tale provvedimento, invece, è inammissibile il ricorso per cassazione, essendo esso privo del carattere della decisorietà e, quindi, non idoneo al giudicato» (C. 10758/2019). </a:t>
            </a:r>
            <a:endParaRPr lang="it-IT" sz="16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42</a:t>
            </a:fld>
            <a:endParaRPr lang="it-IT" dirty="0"/>
          </a:p>
        </p:txBody>
      </p:sp>
    </p:spTree>
    <p:extLst>
      <p:ext uri="{BB962C8B-B14F-4D97-AF65-F5344CB8AC3E}">
        <p14:creationId xmlns:p14="http://schemas.microsoft.com/office/powerpoint/2010/main" val="3562656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MISURE COERCITIVE INDIRETTE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sz="1800" dirty="0">
                <a:latin typeface="Comic Sans MS" panose="030F0702030302020204" pitchFamily="66" charset="0"/>
              </a:rPr>
              <a:t>Art. 614 </a:t>
            </a:r>
            <a:r>
              <a:rPr lang="it-IT" sz="1800" i="1" dirty="0">
                <a:latin typeface="Comic Sans MS" panose="030F0702030302020204" pitchFamily="66" charset="0"/>
              </a:rPr>
              <a:t>bis </a:t>
            </a:r>
            <a:r>
              <a:rPr lang="it-IT" sz="1800" dirty="0">
                <a:latin typeface="Comic Sans MS" panose="030F0702030302020204" pitchFamily="66" charset="0"/>
              </a:rPr>
              <a:t>c.p.c.: </a:t>
            </a:r>
            <a:r>
              <a:rPr lang="it-IT" sz="1800" i="1" dirty="0">
                <a:latin typeface="Comic Sans MS" panose="030F0702030302020204" pitchFamily="66" charset="0"/>
              </a:rPr>
              <a:t>«Con il provvedimento di condanna all’adempimento di obblighi diversi dal pagamento di somme di denaro il giudice, salvo che ciò sia manifestamente iniquo, fissa, su richiesta di parte, la somma di denaro dovuta dall’obbligato per ogni violazione o inosservanza successiva, ovvero per ogni ritardo nell’esecuzione del provvedimento».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20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È ammesso in sede cautelare l’art. 614 </a:t>
            </a:r>
            <a:r>
              <a:rPr kumimoji="0" lang="it-IT" sz="2000" b="0" i="1"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bis</a:t>
            </a:r>
            <a:r>
              <a:rPr kumimoji="0" lang="it-IT" sz="20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c.p.c.: applicabilità anche a fronte di misure cautelari aventi ad oggetto un </a:t>
            </a:r>
            <a:r>
              <a:rPr kumimoji="0" lang="it-IT" sz="2000" b="0" i="1"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facere come strumento di coercizione indiretta all’adempimento spontaneo.</a:t>
            </a:r>
          </a:p>
          <a:p>
            <a:pPr algn="just"/>
            <a:endParaRPr lang="it-IT" sz="1800" i="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43</a:t>
            </a:fld>
            <a:endParaRPr lang="it-IT" dirty="0"/>
          </a:p>
        </p:txBody>
      </p:sp>
    </p:spTree>
    <p:extLst>
      <p:ext uri="{BB962C8B-B14F-4D97-AF65-F5344CB8AC3E}">
        <p14:creationId xmlns:p14="http://schemas.microsoft.com/office/powerpoint/2010/main" val="3104079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reclamo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Art. 669 </a:t>
            </a:r>
            <a:r>
              <a:rPr lang="it-IT" i="1" dirty="0">
                <a:latin typeface="Comic Sans MS" panose="030F0702030302020204" pitchFamily="66" charset="0"/>
              </a:rPr>
              <a:t>terdecies </a:t>
            </a:r>
            <a:r>
              <a:rPr lang="it-IT" dirty="0">
                <a:latin typeface="Comic Sans MS" panose="030F0702030302020204" pitchFamily="66" charset="0"/>
              </a:rPr>
              <a:t>c.p.c.: «</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Contro l'ordinanza con la quale è stato concesso o negato il provvedimento cautelare è ammesso reclamo nel termine perentorio di quindici giorni dalla pronuncia in udienza ovvero dalla comunicazione o dalla notificazione se anteriore.</a:t>
            </a:r>
            <a:endParaRPr lang="it-IT" spc="0" dirty="0">
              <a:solidFill>
                <a:prstClr val="black"/>
              </a:solidFill>
              <a:latin typeface="Comic Sans MS" panose="030F0702030302020204" pitchFamily="66" charset="0"/>
            </a:endParaRPr>
          </a:p>
          <a:p>
            <a:pPr algn="just"/>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Il reclamo contro i provvedimenti del giudice singolo del tribunale si propone al collegio, del quale non può far parte il giudice che ha emanato il provvedimento reclamato.</a:t>
            </a:r>
          </a:p>
          <a:p>
            <a:pPr algn="just"/>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Quando il provvedimento cautelare è stato emesso dalla Corte d'appello, il reclamo si propone ad altra sezione della stessa Corte o, in mancanza, alla Corte d'appello più vicina.</a:t>
            </a:r>
          </a:p>
          <a:p>
            <a:pPr algn="just"/>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Il procedimento è disciplinato dagli articoli 737 e 738»</a:t>
            </a:r>
            <a:r>
              <a:rPr kumimoji="0" lang="it-IT" sz="2200" b="0" i="0" u="none" strike="noStrike" kern="1200" cap="none" spc="0" normalizeH="0" baseline="0" noProof="0" dirty="0">
                <a:ln>
                  <a:noFill/>
                </a:ln>
                <a:solidFill>
                  <a:prstClr val="black"/>
                </a:solidFill>
                <a:effectLst/>
                <a:uLnTx/>
                <a:uFillTx/>
                <a:latin typeface="Tw Cen MT"/>
                <a:ea typeface="+mn-ea"/>
                <a:cs typeface="+mn-cs"/>
              </a:rPr>
              <a:t>.</a:t>
            </a:r>
            <a:endParaRPr lang="it-IT" sz="1800" i="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44</a:t>
            </a:fld>
            <a:endParaRPr lang="it-IT" dirty="0"/>
          </a:p>
        </p:txBody>
      </p:sp>
    </p:spTree>
    <p:extLst>
      <p:ext uri="{BB962C8B-B14F-4D97-AF65-F5344CB8AC3E}">
        <p14:creationId xmlns:p14="http://schemas.microsoft.com/office/powerpoint/2010/main" val="2064370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AMBITO DI APPLICAZIONE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tabLst/>
              <a:defRPr/>
            </a:pP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Avverso il reclamo non è possibile ricorrere in Cassazione, carattere non definitivo della decisione cautelare. </a:t>
            </a:r>
          </a:p>
          <a:p>
            <a:pPr marL="0" marR="0" lvl="0" indent="0" algn="just" defTabSz="914400" rtl="0" eaLnBrk="1" fontAlgn="auto" latinLnBrk="0" hangingPunct="1">
              <a:lnSpc>
                <a:spcPct val="125000"/>
              </a:lnSpc>
              <a:spcBef>
                <a:spcPts val="0"/>
              </a:spcBef>
              <a:spcAft>
                <a:spcPts val="600"/>
              </a:spcAft>
              <a:buClrTx/>
              <a:buSzTx/>
              <a:tabLst/>
              <a:defRPr/>
            </a:pPr>
            <a:endParaRPr lang="it-IT" dirty="0">
              <a:latin typeface="Comic Sans MS" panose="030F0702030302020204" pitchFamily="66" charset="0"/>
            </a:endParaRPr>
          </a:p>
          <a:p>
            <a:pPr algn="just"/>
            <a:r>
              <a:rPr lang="it-IT" dirty="0">
                <a:latin typeface="Comic Sans MS" panose="030F0702030302020204" pitchFamily="66" charset="0"/>
              </a:rPr>
              <a:t>Corte cost. n. 253/1994 =&gt; </a:t>
            </a:r>
            <a:r>
              <a:rPr lang="it-IT" b="1" dirty="0">
                <a:latin typeface="Comic Sans MS" panose="030F0702030302020204" pitchFamily="66" charset="0"/>
              </a:rPr>
              <a:t>generalizzazione del controllo </a:t>
            </a:r>
            <a:r>
              <a:rPr lang="it-IT" dirty="0">
                <a:latin typeface="Comic Sans MS" panose="030F0702030302020204" pitchFamily="66" charset="0"/>
              </a:rPr>
              <a:t>per tutti i provvedimenti cautelari (prima solo per le ordinanze di accoglimento) anche per i provvedimenti di rigetto. </a:t>
            </a: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45</a:t>
            </a:fld>
            <a:endParaRPr lang="it-IT" dirty="0"/>
          </a:p>
        </p:txBody>
      </p:sp>
    </p:spTree>
    <p:extLst>
      <p:ext uri="{BB962C8B-B14F-4D97-AF65-F5344CB8AC3E}">
        <p14:creationId xmlns:p14="http://schemas.microsoft.com/office/powerpoint/2010/main" val="1681702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Caratteristiche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Corte cost. n. </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1193/1998 </a:t>
            </a:r>
            <a:r>
              <a:rPr lang="it-IT" dirty="0">
                <a:latin typeface="Comic Sans MS" panose="030F0702030302020204" pitchFamily="66" charset="0"/>
              </a:rPr>
              <a:t>=&gt; RECLAMO QUALE FASE DEL PROCEDIMENTO CAUTELARE – strumento a carattere devolutivo sostitutivo – mezzo di riesame pieno – tutto il materiale del giudice </a:t>
            </a:r>
            <a:r>
              <a:rPr lang="it-IT" i="1" dirty="0">
                <a:latin typeface="Comic Sans MS" panose="030F0702030302020204" pitchFamily="66" charset="0"/>
              </a:rPr>
              <a:t>a quo </a:t>
            </a:r>
            <a:r>
              <a:rPr lang="it-IT" dirty="0">
                <a:latin typeface="Comic Sans MS" panose="030F0702030302020204" pitchFamily="66" charset="0"/>
              </a:rPr>
              <a:t>passa al giudice del reclamo – il giudice del reclamo non è vincolato ai motivi dedotti trattandosi di sviluppo ulteriore dell’unico procedimento cautelare – sufficiente la riproposizione delle deduzioni della prima fase – i motivi sopravvenuti devono essere proposti nel reclamo – poteri istruttori del Collegio pieni e ricomprendono assumere informazioni e acquisire nuovi documenti </a:t>
            </a:r>
            <a:r>
              <a:rPr kumimoji="0" lang="it-IT" sz="18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divieto di rimessione al primo giudice. </a:t>
            </a:r>
            <a:endParaRPr lang="it-IT" dirty="0">
              <a:latin typeface="Comic Sans MS" panose="030F0702030302020204" pitchFamily="66" charset="0"/>
            </a:endParaRPr>
          </a:p>
          <a:p>
            <a:pPr algn="just"/>
            <a:endParaRPr lang="it-IT" sz="16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46</a:t>
            </a:fld>
            <a:endParaRPr lang="it-IT" dirty="0"/>
          </a:p>
        </p:txBody>
      </p:sp>
    </p:spTree>
    <p:extLst>
      <p:ext uri="{BB962C8B-B14F-4D97-AF65-F5344CB8AC3E}">
        <p14:creationId xmlns:p14="http://schemas.microsoft.com/office/powerpoint/2010/main" val="3548303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NOTIFICA</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lvl="0" algn="just"/>
            <a:r>
              <a:rPr lang="it-IT" dirty="0">
                <a:latin typeface="Comic Sans MS" panose="030F0702030302020204" pitchFamily="66" charset="0"/>
              </a:rPr>
              <a:t>Il decreto di fissazione d’udienza deve essere notificato alla controparte nel termine in esso stabilito. </a:t>
            </a:r>
          </a:p>
          <a:p>
            <a:pPr lvl="0" algn="just"/>
            <a:r>
              <a:rPr lang="it-IT" dirty="0">
                <a:latin typeface="Comic Sans MS" panose="030F0702030302020204" pitchFamily="66" charset="0"/>
              </a:rPr>
              <a:t>MANCATA NOTIFICA NEL TERMINE: </a:t>
            </a:r>
          </a:p>
          <a:p>
            <a:pPr lvl="0" algn="just"/>
            <a:r>
              <a:rPr lang="it-IT" dirty="0">
                <a:latin typeface="Comic Sans MS" panose="030F0702030302020204" pitchFamily="66" charset="0"/>
              </a:rPr>
              <a:t>- improcedibilità nel caso di omessa notificazione;</a:t>
            </a:r>
          </a:p>
          <a:p>
            <a:pPr lvl="0" algn="just"/>
            <a:r>
              <a:rPr lang="it-IT" dirty="0">
                <a:latin typeface="Comic Sans MS" panose="030F0702030302020204" pitchFamily="66" charset="0"/>
              </a:rPr>
              <a:t>- nullità sanabile in caso notificazione nulla con richiamo all’art. 291 c.p.c. =&gt; assegnazione nuovo termine per notificare. </a:t>
            </a:r>
          </a:p>
          <a:p>
            <a:pPr lvl="0" algn="just"/>
            <a:r>
              <a:rPr lang="it-IT" dirty="0">
                <a:latin typeface="Comic Sans MS" panose="030F0702030302020204" pitchFamily="66" charset="0"/>
              </a:rPr>
              <a:t>La notifica va effettuata </a:t>
            </a:r>
            <a:r>
              <a:rPr lang="it-IT" b="1" dirty="0">
                <a:latin typeface="Comic Sans MS" panose="030F0702030302020204" pitchFamily="66" charset="0"/>
              </a:rPr>
              <a:t>al difensore costituito e non alla parte personalmente.</a:t>
            </a: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47</a:t>
            </a:fld>
            <a:endParaRPr lang="it-IT" dirty="0"/>
          </a:p>
        </p:txBody>
      </p:sp>
    </p:spTree>
    <p:extLst>
      <p:ext uri="{BB962C8B-B14F-4D97-AF65-F5344CB8AC3E}">
        <p14:creationId xmlns:p14="http://schemas.microsoft.com/office/powerpoint/2010/main" val="1971533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SPESE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sz="1600" dirty="0">
                <a:latin typeface="Comic Sans MS" panose="030F0702030302020204" pitchFamily="66" charset="0"/>
              </a:rPr>
              <a:t>669 </a:t>
            </a:r>
            <a:r>
              <a:rPr lang="it-IT" sz="1600" i="1" dirty="0" err="1">
                <a:latin typeface="Comic Sans MS" panose="030F0702030302020204" pitchFamily="66" charset="0"/>
              </a:rPr>
              <a:t>septies</a:t>
            </a:r>
            <a:r>
              <a:rPr lang="it-IT" sz="1600" i="1" dirty="0">
                <a:latin typeface="Comic Sans MS" panose="030F0702030302020204" pitchFamily="66" charset="0"/>
              </a:rPr>
              <a:t>, </a:t>
            </a:r>
            <a:r>
              <a:rPr lang="it-IT" sz="1600" dirty="0">
                <a:latin typeface="Comic Sans MS" panose="030F0702030302020204" pitchFamily="66" charset="0"/>
              </a:rPr>
              <a:t>comma 2, c.p.c.: in caso di ordinanza di </a:t>
            </a:r>
            <a:r>
              <a:rPr lang="it-IT" sz="1600" b="1" dirty="0">
                <a:latin typeface="Comic Sans MS" panose="030F0702030302020204" pitchFamily="66" charset="0"/>
              </a:rPr>
              <a:t>incompetenza</a:t>
            </a:r>
            <a:r>
              <a:rPr lang="it-IT" sz="1600" dirty="0">
                <a:latin typeface="Comic Sans MS" panose="030F0702030302020204" pitchFamily="66" charset="0"/>
              </a:rPr>
              <a:t> o di </a:t>
            </a:r>
            <a:r>
              <a:rPr lang="it-IT" sz="1600" b="1" dirty="0">
                <a:latin typeface="Comic Sans MS" panose="030F0702030302020204" pitchFamily="66" charset="0"/>
              </a:rPr>
              <a:t>rigetto</a:t>
            </a:r>
            <a:r>
              <a:rPr lang="it-IT" sz="1600" dirty="0">
                <a:latin typeface="Comic Sans MS" panose="030F0702030302020204" pitchFamily="66" charset="0"/>
              </a:rPr>
              <a:t> </a:t>
            </a:r>
            <a:r>
              <a:rPr lang="it-IT" sz="1600" b="1" i="1" dirty="0">
                <a:latin typeface="Comic Sans MS" panose="030F0702030302020204" pitchFamily="66" charset="0"/>
              </a:rPr>
              <a:t>ANTE CAUSAM </a:t>
            </a:r>
            <a:r>
              <a:rPr lang="it-IT" sz="1600" dirty="0">
                <a:latin typeface="Comic Sans MS" panose="030F0702030302020204" pitchFamily="66" charset="0"/>
              </a:rPr>
              <a:t>=&gt; regolamentazione delle spese;</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600" dirty="0">
                <a:latin typeface="Comic Sans MS" panose="030F0702030302020204" pitchFamily="66" charset="0"/>
              </a:rPr>
              <a:t>669 </a:t>
            </a:r>
            <a:r>
              <a:rPr lang="it-IT" sz="1600" i="1" dirty="0" err="1">
                <a:latin typeface="Comic Sans MS" panose="030F0702030302020204" pitchFamily="66" charset="0"/>
              </a:rPr>
              <a:t>octies</a:t>
            </a:r>
            <a:r>
              <a:rPr lang="it-IT" sz="1600" dirty="0">
                <a:latin typeface="Comic Sans MS" panose="030F0702030302020204" pitchFamily="66" charset="0"/>
              </a:rPr>
              <a:t>, comma 7, c.p.c.: </a:t>
            </a:r>
            <a:r>
              <a:rPr kumimoji="0" lang="it-IT" sz="1600" b="1" i="1" u="none" strike="noStrike" kern="1200" cap="none" spc="100" normalizeH="0" baseline="0" noProof="0" dirty="0">
                <a:ln>
                  <a:noFill/>
                </a:ln>
                <a:solidFill>
                  <a:prstClr val="black"/>
                </a:solidFill>
                <a:effectLst/>
                <a:uLnTx/>
                <a:uFillTx/>
                <a:latin typeface="Comic Sans MS" panose="030F0702030302020204" pitchFamily="66" charset="0"/>
              </a:rPr>
              <a:t>ANTE CAUSAM</a:t>
            </a:r>
            <a:r>
              <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rPr>
              <a:t> provvedimenti cautelari </a:t>
            </a:r>
            <a:r>
              <a:rPr kumimoji="0" lang="it-IT" sz="1600" b="1" i="0" u="none" strike="noStrike" kern="1200" cap="none" spc="100" normalizeH="0" baseline="0" noProof="0" dirty="0">
                <a:ln>
                  <a:noFill/>
                </a:ln>
                <a:solidFill>
                  <a:prstClr val="black"/>
                </a:solidFill>
                <a:effectLst/>
                <a:uLnTx/>
                <a:uFillTx/>
                <a:latin typeface="Comic Sans MS" panose="030F0702030302020204" pitchFamily="66" charset="0"/>
              </a:rPr>
              <a:t>anticipatori</a:t>
            </a:r>
            <a:r>
              <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rPr>
              <a:t> =&gt;  regolamentazione delle spese di lite</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600" b="1" i="1" u="none" strike="noStrike" kern="1200" cap="none" spc="100" normalizeH="0" baseline="0" noProof="0" dirty="0">
                <a:ln>
                  <a:noFill/>
                </a:ln>
                <a:solidFill>
                  <a:prstClr val="black"/>
                </a:solidFill>
                <a:effectLst/>
                <a:uLnTx/>
                <a:uFillTx/>
                <a:latin typeface="Comic Sans MS" panose="030F0702030302020204" pitchFamily="66" charset="0"/>
              </a:rPr>
              <a:t>ANTE CAUSAM </a:t>
            </a:r>
            <a:r>
              <a:rPr kumimoji="0" lang="it-IT" sz="1600" b="1" i="0" u="none" strike="noStrike" kern="1200" cap="none" spc="100" normalizeH="0" baseline="0" noProof="0" dirty="0">
                <a:ln>
                  <a:noFill/>
                </a:ln>
                <a:solidFill>
                  <a:prstClr val="black"/>
                </a:solidFill>
                <a:effectLst/>
                <a:uLnTx/>
                <a:uFillTx/>
                <a:latin typeface="Comic Sans MS" panose="030F0702030302020204" pitchFamily="66" charset="0"/>
              </a:rPr>
              <a:t>conservativi</a:t>
            </a:r>
            <a:r>
              <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rPr>
              <a:t>, provvedimento di conferma dell’accoglimento del primo giudice o di accoglimento in sede di reclamo, non vanno liquidate stante l’onere di iniziare il giudizio di merito – conferma del rigetto, in quel caso spese sul doppio grado del giudizio.</a:t>
            </a:r>
            <a:endParaRPr lang="it-IT" sz="1600" dirty="0">
              <a:latin typeface="Comic Sans MS" panose="030F0702030302020204" pitchFamily="66" charset="0"/>
            </a:endParaRPr>
          </a:p>
          <a:p>
            <a:pPr algn="just"/>
            <a:r>
              <a:rPr lang="it-IT" sz="1600" dirty="0">
                <a:latin typeface="Comic Sans MS" panose="030F0702030302020204" pitchFamily="66" charset="0"/>
              </a:rPr>
              <a:t>Quando si tratti di provvedimenti </a:t>
            </a:r>
            <a:r>
              <a:rPr lang="it-IT" sz="1600" b="1" dirty="0">
                <a:latin typeface="Comic Sans MS" panose="030F0702030302020204" pitchFamily="66" charset="0"/>
              </a:rPr>
              <a:t>IN CORSO DI CAUSA</a:t>
            </a:r>
            <a:r>
              <a:rPr lang="it-IT" sz="1600" dirty="0">
                <a:latin typeface="Comic Sans MS" panose="030F0702030302020204" pitchFamily="66" charset="0"/>
              </a:rPr>
              <a:t>, la regolamentazione delle spese di lite spetta al giudice del merito.</a:t>
            </a:r>
          </a:p>
          <a:p>
            <a:pPr lvl="0" algn="just"/>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48</a:t>
            </a:fld>
            <a:endParaRPr lang="it-IT" dirty="0"/>
          </a:p>
        </p:txBody>
      </p:sp>
    </p:spTree>
    <p:extLst>
      <p:ext uri="{BB962C8B-B14F-4D97-AF65-F5344CB8AC3E}">
        <p14:creationId xmlns:p14="http://schemas.microsoft.com/office/powerpoint/2010/main" val="1845906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Ricorso straordinario per cassazione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lvl="0" algn="just"/>
            <a:r>
              <a:rPr lang="it-IT" b="1" i="0" dirty="0">
                <a:solidFill>
                  <a:srgbClr val="000000"/>
                </a:solidFill>
                <a:effectLst/>
                <a:latin typeface="Comic Sans MS" panose="030F0702030302020204" pitchFamily="66" charset="0"/>
              </a:rPr>
              <a:t>Non è ammissibile </a:t>
            </a:r>
            <a:r>
              <a:rPr lang="it-IT" b="0" i="0" dirty="0">
                <a:solidFill>
                  <a:srgbClr val="000000"/>
                </a:solidFill>
                <a:effectLst/>
                <a:latin typeface="Comic Sans MS" panose="030F0702030302020204" pitchFamily="66" charset="0"/>
              </a:rPr>
              <a:t>il ricorso straordinario per cassazione non avendo il provvedimento cautelare carattere decisorio e definitivo, neppure in ordine alla giurisdizione (C.S.U. 19368/2023).</a:t>
            </a:r>
          </a:p>
          <a:p>
            <a:pPr lvl="0" algn="just"/>
            <a:endParaRPr lang="it-IT" dirty="0">
              <a:solidFill>
                <a:srgbClr val="000000"/>
              </a:solidFill>
              <a:latin typeface="Comic Sans MS" panose="030F0702030302020204" pitchFamily="66" charset="0"/>
            </a:endParaRPr>
          </a:p>
          <a:p>
            <a:pPr lvl="0" algn="just"/>
            <a:r>
              <a:rPr lang="it-IT" b="1" dirty="0">
                <a:solidFill>
                  <a:srgbClr val="000000"/>
                </a:solidFill>
                <a:latin typeface="Comic Sans MS" panose="030F0702030302020204" pitchFamily="66" charset="0"/>
              </a:rPr>
              <a:t>N</a:t>
            </a:r>
            <a:r>
              <a:rPr lang="it-IT" b="1" i="0" dirty="0">
                <a:solidFill>
                  <a:srgbClr val="000000"/>
                </a:solidFill>
                <a:effectLst/>
                <a:latin typeface="Comic Sans MS" panose="030F0702030302020204" pitchFamily="66" charset="0"/>
              </a:rPr>
              <a:t>on è consentito </a:t>
            </a:r>
            <a:r>
              <a:rPr lang="it-IT" b="0" i="1" dirty="0">
                <a:solidFill>
                  <a:srgbClr val="000000"/>
                </a:solidFill>
                <a:effectLst/>
                <a:latin typeface="Comic Sans MS" panose="030F0702030302020204" pitchFamily="66" charset="0"/>
              </a:rPr>
              <a:t>ex</a:t>
            </a:r>
            <a:r>
              <a:rPr lang="it-IT" b="0" i="0" dirty="0">
                <a:solidFill>
                  <a:srgbClr val="000000"/>
                </a:solidFill>
                <a:effectLst/>
                <a:latin typeface="Comic Sans MS" panose="030F0702030302020204" pitchFamily="66" charset="0"/>
              </a:rPr>
              <a:t> art. 111 Cost. il ricorso per cassazione contro i provvedimenti conclusivi di un procedimento cautelare </a:t>
            </a:r>
            <a:r>
              <a:rPr lang="it-IT" b="0" i="1" dirty="0">
                <a:solidFill>
                  <a:srgbClr val="000000"/>
                </a:solidFill>
                <a:effectLst/>
                <a:latin typeface="Comic Sans MS" panose="030F0702030302020204" pitchFamily="66" charset="0"/>
              </a:rPr>
              <a:t>ante </a:t>
            </a:r>
            <a:r>
              <a:rPr lang="it-IT" b="0" i="1" dirty="0" err="1">
                <a:solidFill>
                  <a:srgbClr val="000000"/>
                </a:solidFill>
                <a:effectLst/>
                <a:latin typeface="Comic Sans MS" panose="030F0702030302020204" pitchFamily="66" charset="0"/>
              </a:rPr>
              <a:t>causam</a:t>
            </a:r>
            <a:r>
              <a:rPr lang="it-IT" i="1" dirty="0">
                <a:solidFill>
                  <a:srgbClr val="000000"/>
                </a:solidFill>
                <a:latin typeface="Comic Sans MS" panose="030F0702030302020204" pitchFamily="66" charset="0"/>
              </a:rPr>
              <a:t> </a:t>
            </a:r>
            <a:r>
              <a:rPr lang="it-IT" dirty="0">
                <a:solidFill>
                  <a:srgbClr val="000000"/>
                </a:solidFill>
                <a:latin typeface="Comic Sans MS" panose="030F0702030302020204" pitchFamily="66" charset="0"/>
              </a:rPr>
              <a:t>(C.S.U. 16764/2022). </a:t>
            </a:r>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49</a:t>
            </a:fld>
            <a:endParaRPr lang="it-IT" dirty="0"/>
          </a:p>
        </p:txBody>
      </p:sp>
    </p:spTree>
    <p:extLst>
      <p:ext uri="{BB962C8B-B14F-4D97-AF65-F5344CB8AC3E}">
        <p14:creationId xmlns:p14="http://schemas.microsoft.com/office/powerpoint/2010/main" val="4021488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Questione di legittimità costituzionale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lvl="0" algn="just"/>
            <a:r>
              <a:rPr lang="it-IT" b="1" dirty="0">
                <a:latin typeface="Comic Sans MS" panose="030F0702030302020204" pitchFamily="66" charset="0"/>
              </a:rPr>
              <a:t>Corte cost. 150/2012: «</a:t>
            </a:r>
            <a:r>
              <a:rPr lang="it-IT" dirty="0">
                <a:latin typeface="Comic Sans MS" panose="030F0702030302020204" pitchFamily="66" charset="0"/>
              </a:rPr>
              <a:t>S</a:t>
            </a:r>
            <a:r>
              <a:rPr lang="it-IT" b="0" i="0" dirty="0">
                <a:effectLst/>
                <a:latin typeface="Comic Sans MS" panose="030F0702030302020204" pitchFamily="66" charset="0"/>
              </a:rPr>
              <a:t>econdo la giurisprudenza di questa Corte, la questione di legittimità costituzionale </a:t>
            </a:r>
            <a:r>
              <a:rPr lang="it-IT" b="1" i="0" dirty="0">
                <a:effectLst/>
                <a:latin typeface="Comic Sans MS" panose="030F0702030302020204" pitchFamily="66" charset="0"/>
              </a:rPr>
              <a:t>può essere sollevata</a:t>
            </a:r>
            <a:r>
              <a:rPr lang="it-IT" b="0" i="0" dirty="0">
                <a:effectLst/>
                <a:latin typeface="Comic Sans MS" panose="030F0702030302020204" pitchFamily="66" charset="0"/>
              </a:rPr>
              <a:t> in sede cautelare, qualora il giudice non abbia provveduto sulla domanda ovvero quando abbia concesso la relativa misura, purché tale concessione non si risolva nel definitivo esaurimento del potere del quale il giudice fruisce in tale sede (</a:t>
            </a:r>
            <a:r>
              <a:rPr lang="it-IT" b="0" i="1" dirty="0">
                <a:effectLst/>
                <a:latin typeface="Comic Sans MS" panose="030F0702030302020204" pitchFamily="66" charset="0"/>
              </a:rPr>
              <a:t>ex </a:t>
            </a:r>
            <a:r>
              <a:rPr lang="it-IT" b="0" i="1" dirty="0" err="1">
                <a:effectLst/>
                <a:latin typeface="Comic Sans MS" panose="030F0702030302020204" pitchFamily="66" charset="0"/>
              </a:rPr>
              <a:t>plurimis</a:t>
            </a:r>
            <a:r>
              <a:rPr lang="it-IT" b="0" i="0" dirty="0">
                <a:effectLst/>
                <a:latin typeface="Comic Sans MS" panose="030F0702030302020204" pitchFamily="66" charset="0"/>
              </a:rPr>
              <a:t>, sentenza n. 151 del 2009; ordinanza n. 307 del 2011)».  </a:t>
            </a:r>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50</a:t>
            </a:fld>
            <a:endParaRPr lang="it-IT" dirty="0"/>
          </a:p>
        </p:txBody>
      </p:sp>
    </p:spTree>
    <p:extLst>
      <p:ext uri="{BB962C8B-B14F-4D97-AF65-F5344CB8AC3E}">
        <p14:creationId xmlns:p14="http://schemas.microsoft.com/office/powerpoint/2010/main" val="367250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RINVIO PREGIUDIZIALE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lvl="0" algn="just"/>
            <a:r>
              <a:rPr lang="it-IT" b="1" dirty="0">
                <a:latin typeface="Comic Sans MS" panose="030F0702030302020204" pitchFamily="66" charset="0"/>
              </a:rPr>
              <a:t>Cass. 11399/2024: «</a:t>
            </a:r>
            <a:r>
              <a:rPr lang="it-IT" b="0" i="0" dirty="0">
                <a:solidFill>
                  <a:srgbClr val="000000"/>
                </a:solidFill>
                <a:effectLst/>
                <a:latin typeface="Comic Sans MS" panose="030F0702030302020204" pitchFamily="66" charset="0"/>
              </a:rPr>
              <a:t>Il rinvio pregiudiziale di cui all'art. 363 </a:t>
            </a:r>
            <a:r>
              <a:rPr lang="it-IT" b="0" i="1" dirty="0">
                <a:solidFill>
                  <a:srgbClr val="000000"/>
                </a:solidFill>
                <a:effectLst/>
                <a:latin typeface="Comic Sans MS" panose="030F0702030302020204" pitchFamily="66" charset="0"/>
              </a:rPr>
              <a:t>bis</a:t>
            </a:r>
            <a:r>
              <a:rPr lang="it-IT" b="0" i="0" dirty="0">
                <a:solidFill>
                  <a:srgbClr val="000000"/>
                </a:solidFill>
                <a:effectLst/>
                <a:latin typeface="Comic Sans MS" panose="030F0702030302020204" pitchFamily="66" charset="0"/>
              </a:rPr>
              <a:t> c.p.c., in presenza di tutte le condizioni previste dalla disposizione, può riguardare anche questioni di diritto che sorgono nei procedimenti </a:t>
            </a:r>
            <a:r>
              <a:rPr lang="it-IT" b="0" i="0" dirty="0">
                <a:effectLst/>
                <a:latin typeface="Comic Sans MS" panose="030F0702030302020204" pitchFamily="66" charset="0"/>
              </a:rPr>
              <a:t>cautelari </a:t>
            </a:r>
            <a:r>
              <a:rPr lang="it-IT" b="0" i="1" dirty="0">
                <a:solidFill>
                  <a:srgbClr val="000000"/>
                </a:solidFill>
                <a:effectLst/>
                <a:latin typeface="Comic Sans MS" panose="030F0702030302020204" pitchFamily="66" charset="0"/>
              </a:rPr>
              <a:t>ante </a:t>
            </a:r>
            <a:r>
              <a:rPr lang="it-IT" b="0" i="1" dirty="0" err="1">
                <a:solidFill>
                  <a:srgbClr val="000000"/>
                </a:solidFill>
                <a:effectLst/>
                <a:latin typeface="Comic Sans MS" panose="030F0702030302020204" pitchFamily="66" charset="0"/>
              </a:rPr>
              <a:t>causam</a:t>
            </a:r>
            <a:r>
              <a:rPr lang="it-IT" b="0" i="1" dirty="0">
                <a:solidFill>
                  <a:srgbClr val="000000"/>
                </a:solidFill>
                <a:effectLst/>
                <a:latin typeface="Comic Sans MS" panose="030F0702030302020204" pitchFamily="66" charset="0"/>
              </a:rPr>
              <a:t> </a:t>
            </a:r>
            <a:r>
              <a:rPr lang="it-IT" b="0" i="0" dirty="0">
                <a:solidFill>
                  <a:srgbClr val="000000"/>
                </a:solidFill>
                <a:effectLst/>
                <a:latin typeface="Comic Sans MS" panose="030F0702030302020204" pitchFamily="66" charset="0"/>
              </a:rPr>
              <a:t>o in corso di causa</a:t>
            </a:r>
            <a:r>
              <a:rPr lang="it-IT" b="0" i="0" dirty="0">
                <a:effectLst/>
                <a:latin typeface="Comic Sans MS" panose="030F0702030302020204" pitchFamily="66" charset="0"/>
              </a:rPr>
              <a:t>».  </a:t>
            </a:r>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51</a:t>
            </a:fld>
            <a:endParaRPr lang="it-IT" dirty="0"/>
          </a:p>
        </p:txBody>
      </p:sp>
    </p:spTree>
    <p:extLst>
      <p:ext uri="{BB962C8B-B14F-4D97-AF65-F5344CB8AC3E}">
        <p14:creationId xmlns:p14="http://schemas.microsoft.com/office/powerpoint/2010/main" val="5316257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RECLAMO INCIDENTALE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320040" marR="0" lvl="0" indent="-320040" algn="l"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400" b="0" i="0" u="none" strike="noStrike" kern="1200" cap="none" spc="0" normalizeH="0" baseline="0" noProof="0" dirty="0">
                <a:ln>
                  <a:noFill/>
                </a:ln>
                <a:solidFill>
                  <a:prstClr val="black"/>
                </a:solidFill>
                <a:effectLst/>
                <a:uLnTx/>
                <a:uFillTx/>
                <a:latin typeface="Comic Sans MS" panose="030F0702030302020204" pitchFamily="66" charset="0"/>
              </a:rPr>
              <a:t>È ammissibile</a:t>
            </a:r>
          </a:p>
          <a:p>
            <a:pPr marL="320040" marR="0" lvl="0" indent="-320040" algn="just"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400" b="0" i="0" u="none" strike="noStrike" kern="1200" cap="none" spc="0" normalizeH="0" baseline="0" noProof="0" dirty="0">
                <a:ln>
                  <a:noFill/>
                </a:ln>
                <a:solidFill>
                  <a:prstClr val="black"/>
                </a:solidFill>
                <a:effectLst/>
                <a:uLnTx/>
                <a:uFillTx/>
                <a:latin typeface="Comic Sans MS" panose="030F0702030302020204" pitchFamily="66" charset="0"/>
              </a:rPr>
              <a:t>Anche se tardivo quando l’interesse alla proposizione sorga dalla proposizione stessa del reclamo</a:t>
            </a:r>
          </a:p>
          <a:p>
            <a:pPr marL="320040" marR="0" lvl="0" indent="-320040" algn="l"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400" b="0" i="1" u="none" strike="noStrike" kern="1200" cap="none" spc="0" normalizeH="0" baseline="0" noProof="0" dirty="0">
                <a:ln>
                  <a:noFill/>
                </a:ln>
                <a:solidFill>
                  <a:prstClr val="black"/>
                </a:solidFill>
                <a:effectLst/>
                <a:uLnTx/>
                <a:uFillTx/>
                <a:latin typeface="Comic Sans MS" panose="030F0702030302020204" pitchFamily="66" charset="0"/>
              </a:rPr>
              <a:t>Ratio</a:t>
            </a:r>
            <a:r>
              <a:rPr kumimoji="0" lang="it-IT" sz="2400" b="0" i="0" u="none" strike="noStrike" kern="1200" cap="none" spc="0" normalizeH="0" baseline="0" noProof="0" dirty="0">
                <a:ln>
                  <a:noFill/>
                </a:ln>
                <a:solidFill>
                  <a:prstClr val="black"/>
                </a:solidFill>
                <a:effectLst/>
                <a:uLnTx/>
                <a:uFillTx/>
                <a:latin typeface="Comic Sans MS" panose="030F0702030302020204" pitchFamily="66" charset="0"/>
              </a:rPr>
              <a:t>: intento deflattivo</a:t>
            </a:r>
          </a:p>
          <a:p>
            <a:pPr lvl="0" algn="just"/>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52</a:t>
            </a:fld>
            <a:endParaRPr lang="it-IT" dirty="0"/>
          </a:p>
        </p:txBody>
      </p:sp>
    </p:spTree>
    <p:extLst>
      <p:ext uri="{BB962C8B-B14F-4D97-AF65-F5344CB8AC3E}">
        <p14:creationId xmlns:p14="http://schemas.microsoft.com/office/powerpoint/2010/main" val="2961421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descr="Campo di grano con sentieri">
            <a:extLst>
              <a:ext uri="{FF2B5EF4-FFF2-40B4-BE49-F238E27FC236}">
                <a16:creationId xmlns:a16="http://schemas.microsoft.com/office/drawing/2014/main" id="{5BA975B6-ACDF-974C-4B0A-792DE5F09CB6}"/>
              </a:ext>
            </a:extLst>
          </p:cNvPr>
          <p:cNvPicPr>
            <a:picLocks noGrp="1" noChangeAspect="1"/>
          </p:cNvPicPr>
          <p:nvPr>
            <p:ph type="pic" sz="quarter" idx="10"/>
          </p:nvPr>
        </p:nvPicPr>
        <p:blipFill>
          <a:blip r:embed="rId3">
            <a:alphaModFix amt="50000"/>
          </a:blip>
          <a:srcRect/>
          <a:stretch/>
        </p:blipFill>
        <p:spPr>
          <a:xfrm>
            <a:off x="0" y="0"/>
            <a:ext cx="12192000" cy="6858000"/>
          </a:xfrm>
        </p:spPr>
      </p:pic>
      <p:sp>
        <p:nvSpPr>
          <p:cNvPr id="3" name="Titolo 2">
            <a:extLst>
              <a:ext uri="{FF2B5EF4-FFF2-40B4-BE49-F238E27FC236}">
                <a16:creationId xmlns:a16="http://schemas.microsoft.com/office/drawing/2014/main" id="{05BF4AF3-2D87-5D1D-245D-49E6F0B09A40}"/>
              </a:ext>
            </a:extLst>
          </p:cNvPr>
          <p:cNvSpPr>
            <a:spLocks noGrp="1"/>
          </p:cNvSpPr>
          <p:nvPr>
            <p:ph type="title"/>
          </p:nvPr>
        </p:nvSpPr>
        <p:spPr>
          <a:xfrm>
            <a:off x="1199909" y="2335192"/>
            <a:ext cx="9792182" cy="2187616"/>
          </a:xfrm>
        </p:spPr>
        <p:txBody>
          <a:bodyPr rtlCol="0"/>
          <a:lstStyle>
            <a:defPPr>
              <a:defRPr lang="it-IT"/>
            </a:defPPr>
          </a:lstStyle>
          <a:p>
            <a:pPr rtl="0"/>
            <a:r>
              <a:rPr lang="it-IT" dirty="0">
                <a:solidFill>
                  <a:schemeClr val="accent5">
                    <a:lumMod val="50000"/>
                  </a:schemeClr>
                </a:solidFill>
              </a:rPr>
              <a:t>La tutela possessoria</a:t>
            </a:r>
          </a:p>
        </p:txBody>
      </p:sp>
    </p:spTree>
    <p:extLst>
      <p:ext uri="{BB962C8B-B14F-4D97-AF65-F5344CB8AC3E}">
        <p14:creationId xmlns:p14="http://schemas.microsoft.com/office/powerpoint/2010/main" val="1710073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Le azioni possessorie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43000"/>
            <a:ext cx="6670876" cy="5197363"/>
          </a:xfrm>
        </p:spPr>
        <p:txBody>
          <a:bodyPr rtlCol="0"/>
          <a:lstStyle>
            <a:defPPr>
              <a:defRPr lang="it-IT"/>
            </a:defPPr>
          </a:lstStyle>
          <a:p>
            <a:pPr algn="just">
              <a:lnSpc>
                <a:spcPct val="150000"/>
              </a:lnSpc>
            </a:pPr>
            <a:r>
              <a:rPr lang="it-IT" sz="1600" cap="none" dirty="0">
                <a:solidFill>
                  <a:schemeClr val="accent5">
                    <a:lumMod val="50000"/>
                  </a:schemeClr>
                </a:solidFill>
                <a:latin typeface="Comic Sans MS" panose="030F0702030302020204" pitchFamily="66" charset="0"/>
              </a:rPr>
              <a:t>Art. 703 c.p.c. </a:t>
            </a:r>
            <a:r>
              <a:rPr lang="it-IT" sz="1600" b="0" cap="none" dirty="0">
                <a:solidFill>
                  <a:schemeClr val="accent5">
                    <a:lumMod val="50000"/>
                  </a:schemeClr>
                </a:solidFill>
                <a:latin typeface="Comic Sans MS" panose="030F0702030302020204" pitchFamily="66" charset="0"/>
              </a:rPr>
              <a:t>=&gt; le domande di reintegrazione (Art. 1168 c.c.) e di manutenzione (Art. 1170 c.c.) nel possesso si propongono con ricorso al giudice competente a norma dell’art. 21 c.p.c.</a:t>
            </a:r>
          </a:p>
          <a:p>
            <a:pPr algn="just">
              <a:lnSpc>
                <a:spcPct val="150000"/>
              </a:lnSpc>
            </a:pPr>
            <a:endParaRPr lang="it-IT" sz="1600" cap="none" dirty="0">
              <a:solidFill>
                <a:schemeClr val="accent5">
                  <a:lumMod val="50000"/>
                </a:schemeClr>
              </a:solidFill>
              <a:latin typeface="Comic Sans MS" panose="030F0702030302020204" pitchFamily="66" charset="0"/>
            </a:endParaRPr>
          </a:p>
          <a:p>
            <a:pPr algn="just">
              <a:lnSpc>
                <a:spcPct val="150000"/>
              </a:lnSpc>
            </a:pPr>
            <a:r>
              <a:rPr lang="it-IT" sz="1600" b="0" cap="none" dirty="0">
                <a:solidFill>
                  <a:schemeClr val="accent5">
                    <a:lumMod val="50000"/>
                  </a:schemeClr>
                </a:solidFill>
                <a:latin typeface="Comic Sans MS" panose="030F0702030302020204" pitchFamily="66" charset="0"/>
              </a:rPr>
              <a:t>L</a:t>
            </a:r>
            <a:r>
              <a:rPr lang="it-IT" sz="1600" b="0" i="0" u="none" strike="noStrike" cap="none" dirty="0">
                <a:solidFill>
                  <a:schemeClr val="accent5">
                    <a:lumMod val="50000"/>
                  </a:schemeClr>
                </a:solidFill>
                <a:latin typeface="Comic Sans MS" panose="030F0702030302020204" pitchFamily="66" charset="0"/>
              </a:rPr>
              <a:t>’art. 703, comma 2, c.p.c. fa un generale rinvio agli artt. 669 </a:t>
            </a:r>
            <a:r>
              <a:rPr lang="it-IT" sz="1600" b="0" i="1" u="none" strike="noStrike" cap="none" dirty="0">
                <a:solidFill>
                  <a:schemeClr val="accent5">
                    <a:lumMod val="50000"/>
                  </a:schemeClr>
                </a:solidFill>
                <a:latin typeface="Comic Sans MS" panose="030F0702030302020204" pitchFamily="66" charset="0"/>
              </a:rPr>
              <a:t>bis </a:t>
            </a:r>
            <a:r>
              <a:rPr lang="it-IT" sz="1600" b="0" i="0" u="none" strike="noStrike" cap="none" dirty="0">
                <a:solidFill>
                  <a:schemeClr val="accent5">
                    <a:lumMod val="50000"/>
                  </a:schemeClr>
                </a:solidFill>
                <a:latin typeface="Comic Sans MS" panose="030F0702030302020204" pitchFamily="66" charset="0"/>
              </a:rPr>
              <a:t>e ss. </a:t>
            </a:r>
          </a:p>
          <a:p>
            <a:pPr algn="just">
              <a:lnSpc>
                <a:spcPct val="150000"/>
              </a:lnSpc>
            </a:pPr>
            <a:endParaRPr lang="it-IT" sz="1600" b="0" i="0" u="none" strike="noStrike" cap="none" dirty="0">
              <a:solidFill>
                <a:schemeClr val="accent5">
                  <a:lumMod val="50000"/>
                </a:schemeClr>
              </a:solidFill>
              <a:latin typeface="Comic Sans MS" panose="030F0702030302020204" pitchFamily="66" charset="0"/>
            </a:endParaRPr>
          </a:p>
          <a:p>
            <a:pPr algn="just">
              <a:lnSpc>
                <a:spcPct val="150000"/>
              </a:lnSpc>
            </a:pPr>
            <a:r>
              <a:rPr lang="it-IT" sz="1600" b="0" cap="none" dirty="0">
                <a:solidFill>
                  <a:schemeClr val="accent5">
                    <a:lumMod val="50000"/>
                  </a:schemeClr>
                </a:solidFill>
                <a:latin typeface="Comic Sans MS" panose="030F0702030302020204" pitchFamily="66" charset="0"/>
              </a:rPr>
              <a:t>A</a:t>
            </a:r>
            <a:r>
              <a:rPr lang="it-IT" sz="1600" b="0" i="0" u="none" strike="noStrike" cap="none" dirty="0">
                <a:solidFill>
                  <a:schemeClr val="accent5">
                    <a:lumMod val="50000"/>
                  </a:schemeClr>
                </a:solidFill>
                <a:latin typeface="Comic Sans MS" panose="030F0702030302020204" pitchFamily="66" charset="0"/>
              </a:rPr>
              <a:t>i sensi del novellato art. 703, emanata l’ordinanza possessoria, ciascuna parte </a:t>
            </a:r>
            <a:r>
              <a:rPr lang="it-IT" sz="1600" i="0" u="none" strike="noStrike" cap="none" dirty="0">
                <a:solidFill>
                  <a:schemeClr val="accent5">
                    <a:lumMod val="50000"/>
                  </a:schemeClr>
                </a:solidFill>
                <a:latin typeface="Comic Sans MS" panose="030F0702030302020204" pitchFamily="66" charset="0"/>
              </a:rPr>
              <a:t>può</a:t>
            </a:r>
            <a:r>
              <a:rPr lang="it-IT" sz="1600" b="0" i="0" u="none" strike="noStrike" cap="none" dirty="0">
                <a:solidFill>
                  <a:schemeClr val="accent5">
                    <a:lumMod val="50000"/>
                  </a:schemeClr>
                </a:solidFill>
                <a:latin typeface="Comic Sans MS" panose="030F0702030302020204" pitchFamily="66" charset="0"/>
              </a:rPr>
              <a:t> chiedere la fissazione dell’udienza per la </a:t>
            </a:r>
            <a:r>
              <a:rPr lang="it-IT" sz="1600" i="0" u="none" strike="noStrike" cap="none" dirty="0">
                <a:solidFill>
                  <a:schemeClr val="accent5">
                    <a:lumMod val="50000"/>
                  </a:schemeClr>
                </a:solidFill>
                <a:latin typeface="Comic Sans MS" panose="030F0702030302020204" pitchFamily="66" charset="0"/>
              </a:rPr>
              <a:t>prosecuzione</a:t>
            </a:r>
            <a:r>
              <a:rPr lang="it-IT" sz="1600" b="0" i="0" u="none" strike="noStrike" cap="none" dirty="0">
                <a:solidFill>
                  <a:schemeClr val="accent5">
                    <a:lumMod val="50000"/>
                  </a:schemeClr>
                </a:solidFill>
                <a:latin typeface="Comic Sans MS" panose="030F0702030302020204" pitchFamily="66" charset="0"/>
              </a:rPr>
              <a:t> del giudizio di merito (non “l’inizio” come recita l’art. 669 </a:t>
            </a:r>
            <a:r>
              <a:rPr lang="it-IT" sz="1600" b="0" i="1" u="none" strike="noStrike" cap="none" dirty="0" err="1">
                <a:solidFill>
                  <a:schemeClr val="accent5">
                    <a:lumMod val="50000"/>
                  </a:schemeClr>
                </a:solidFill>
                <a:latin typeface="Comic Sans MS" panose="030F0702030302020204" pitchFamily="66" charset="0"/>
              </a:rPr>
              <a:t>octies</a:t>
            </a:r>
            <a:r>
              <a:rPr lang="it-IT" sz="1600" b="0" i="0" u="none" strike="noStrike" cap="none" dirty="0">
                <a:solidFill>
                  <a:schemeClr val="accent5">
                    <a:lumMod val="50000"/>
                  </a:schemeClr>
                </a:solidFill>
                <a:latin typeface="Comic Sans MS" panose="030F0702030302020204" pitchFamily="66" charset="0"/>
              </a:rPr>
              <a:t>), infatti, occorre presentare solo istanza per la prosecuzione. </a:t>
            </a:r>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54</a:t>
            </a:fld>
            <a:endParaRPr lang="it-IT" dirty="0"/>
          </a:p>
        </p:txBody>
      </p:sp>
    </p:spTree>
    <p:extLst>
      <p:ext uri="{BB962C8B-B14F-4D97-AF65-F5344CB8AC3E}">
        <p14:creationId xmlns:p14="http://schemas.microsoft.com/office/powerpoint/2010/main" val="2012878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Art. 1168 c.c.</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23150" y="-10292"/>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308100"/>
            <a:ext cx="6670876" cy="5032263"/>
          </a:xfrm>
        </p:spPr>
        <p:txBody>
          <a:bodyPr rtlCol="0"/>
          <a:lstStyle>
            <a:defPPr>
              <a:defRPr lang="it-IT"/>
            </a:defPPr>
          </a:lstStyle>
          <a:p>
            <a:pPr algn="just"/>
            <a:r>
              <a:rPr lang="it-IT" sz="1800" b="0" i="0" u="none" strike="noStrike" cap="none" dirty="0">
                <a:solidFill>
                  <a:schemeClr val="accent5">
                    <a:lumMod val="50000"/>
                  </a:schemeClr>
                </a:solidFill>
                <a:latin typeface="Comic Sans MS" panose="030F0702030302020204" pitchFamily="66" charset="0"/>
              </a:rPr>
              <a:t>“</a:t>
            </a:r>
            <a:r>
              <a:rPr lang="it-IT" b="0" i="1" cap="none" dirty="0">
                <a:solidFill>
                  <a:schemeClr val="accent5">
                    <a:lumMod val="50000"/>
                  </a:schemeClr>
                </a:solidFill>
                <a:latin typeface="Comic Sans MS" panose="030F0702030302020204" pitchFamily="66" charset="0"/>
              </a:rPr>
              <a:t>C</a:t>
            </a:r>
            <a:r>
              <a:rPr lang="it-IT" sz="1800" b="0" i="1" u="none" strike="noStrike" cap="none" dirty="0">
                <a:solidFill>
                  <a:schemeClr val="accent5">
                    <a:lumMod val="50000"/>
                  </a:schemeClr>
                </a:solidFill>
                <a:latin typeface="Comic Sans MS" panose="030F0702030302020204" pitchFamily="66" charset="0"/>
              </a:rPr>
              <a:t>hi è stato violentemente od occultamente spogliato del possesso può, entro l'anno dal sofferto spoglio, chiedere contro l'autore di esso la reintegrazione del possesso medesimo. L'azione è concessa altresì a chi ha la detenzione della cosa tranne il caso che l'abbia per ragioni di servizio o di ospitalità. </a:t>
            </a:r>
            <a:endParaRPr lang="it-IT" sz="1800" b="0" i="0" u="none" strike="noStrike" cap="none" dirty="0">
              <a:solidFill>
                <a:schemeClr val="accent5">
                  <a:lumMod val="50000"/>
                </a:schemeClr>
              </a:solidFill>
              <a:latin typeface="Comic Sans MS" panose="030F0702030302020204" pitchFamily="66" charset="0"/>
            </a:endParaRPr>
          </a:p>
          <a:p>
            <a:pPr algn="just"/>
            <a:r>
              <a:rPr lang="it-IT" sz="1800" b="0" i="1" u="none" strike="noStrike" cap="none" dirty="0">
                <a:solidFill>
                  <a:schemeClr val="accent5">
                    <a:lumMod val="50000"/>
                  </a:schemeClr>
                </a:solidFill>
                <a:latin typeface="Comic Sans MS" panose="030F0702030302020204" pitchFamily="66" charset="0"/>
              </a:rPr>
              <a:t>Se lo spoglio è clandestino, il termine per chiedere la reintegrazione decorre dal giorno della scoperta dello spoglio. </a:t>
            </a:r>
            <a:endParaRPr lang="it-IT" sz="1800" b="0" i="0" u="none" strike="noStrike" cap="none" dirty="0">
              <a:solidFill>
                <a:schemeClr val="accent5">
                  <a:lumMod val="50000"/>
                </a:schemeClr>
              </a:solidFill>
              <a:latin typeface="Comic Sans MS" panose="030F0702030302020204" pitchFamily="66" charset="0"/>
            </a:endParaRPr>
          </a:p>
          <a:p>
            <a:pPr algn="just"/>
            <a:r>
              <a:rPr lang="it-IT" sz="1800" b="0" i="1" u="none" strike="noStrike" cap="none" dirty="0">
                <a:solidFill>
                  <a:schemeClr val="accent5">
                    <a:lumMod val="50000"/>
                  </a:schemeClr>
                </a:solidFill>
                <a:latin typeface="Comic Sans MS" panose="030F0702030302020204" pitchFamily="66" charset="0"/>
              </a:rPr>
              <a:t>La reintegrazione deve ordinarsi dal giudice sulla semplice notorietà del fatto, senza dilazione</a:t>
            </a:r>
            <a:r>
              <a:rPr lang="it-IT" sz="1800" b="0" i="0" u="none" strike="noStrike" cap="none" dirty="0">
                <a:solidFill>
                  <a:schemeClr val="accent5">
                    <a:lumMod val="50000"/>
                  </a:schemeClr>
                </a:solidFill>
                <a:latin typeface="Comic Sans MS" panose="030F0702030302020204" pitchFamily="66" charset="0"/>
              </a:rPr>
              <a:t>”. </a:t>
            </a:r>
          </a:p>
          <a:p>
            <a:pPr algn="just"/>
            <a:endParaRPr kumimoji="0" lang="it-IT" b="0" kern="1200" cap="none" spc="100" normalizeH="0" baseline="0" noProof="0" dirty="0">
              <a:ln>
                <a:noFill/>
              </a:ln>
              <a:solidFill>
                <a:schemeClr val="accent5">
                  <a:lumMod val="50000"/>
                </a:schemeClr>
              </a:solidFill>
              <a:effectLst/>
              <a:uLnTx/>
              <a:uFillTx/>
              <a:latin typeface="Comic Sans MS" panose="030F0702030302020204" pitchFamily="66" charset="0"/>
              <a:ea typeface="+mn-ea"/>
              <a:cs typeface="+mn-cs"/>
            </a:endParaRPr>
          </a:p>
          <a:p>
            <a:pPr algn="just"/>
            <a:r>
              <a:rPr lang="it-IT" sz="1600" b="0" i="0" u="none" strike="noStrike" cap="none" dirty="0">
                <a:solidFill>
                  <a:schemeClr val="accent5">
                    <a:lumMod val="50000"/>
                  </a:schemeClr>
                </a:solidFill>
                <a:latin typeface="Comic Sans MS" panose="030F0702030302020204" pitchFamily="66" charset="0"/>
              </a:rPr>
              <a:t>Art. </a:t>
            </a:r>
            <a:r>
              <a:rPr kumimoji="0" lang="it-IT" sz="16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1169 c.c.: domanda esperibile anche contro l’acquirente nel possesso del bene e che è a conoscenza dell’avvenuto spoglio.</a:t>
            </a:r>
            <a:endParaRPr kumimoji="0" lang="it-IT" sz="1600" b="1"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endParaRPr>
          </a:p>
          <a:p>
            <a:pPr algn="just"/>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55</a:t>
            </a:fld>
            <a:endParaRPr lang="it-IT" dirty="0"/>
          </a:p>
        </p:txBody>
      </p:sp>
    </p:spTree>
    <p:extLst>
      <p:ext uri="{BB962C8B-B14F-4D97-AF65-F5344CB8AC3E}">
        <p14:creationId xmlns:p14="http://schemas.microsoft.com/office/powerpoint/2010/main" val="2893024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Art. 1168 c.c.</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23150" y="-10292"/>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308100"/>
            <a:ext cx="6670876" cy="5032263"/>
          </a:xfrm>
        </p:spPr>
        <p:txBody>
          <a:bodyPr rtlCol="0"/>
          <a:lstStyle>
            <a:defPPr>
              <a:defRPr lang="it-IT"/>
            </a:defPPr>
          </a:lstStyle>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La norma va interpretata comprendendo tra i soggetti legittimati anche il c.d. detentore qualificato, cioè chi detiene nell’interesse proprio e in forza di un titolo (conduttore: C. 18486/2014). </a:t>
            </a: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it-IT" b="0" cap="none" dirty="0">
              <a:solidFill>
                <a:srgbClr val="9ACF21">
                  <a:lumMod val="50000"/>
                </a:srgbClr>
              </a:solidFill>
              <a:latin typeface="Comic Sans MS" panose="030F0702030302020204" pitchFamily="66" charset="0"/>
            </a:endParaRP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Al detentore qualificato va riconosciuta la legittimazione alla proposizione della reintegra verso i terzi e anche verso il possessore.</a:t>
            </a: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endParaRP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it-IT" b="0" cap="none" dirty="0">
                <a:solidFill>
                  <a:srgbClr val="9ACF21">
                    <a:lumMod val="50000"/>
                  </a:srgbClr>
                </a:solidFill>
                <a:latin typeface="Comic Sans MS" panose="030F0702030302020204" pitchFamily="66" charset="0"/>
              </a:rPr>
              <a:t>Al detentore non qualificato (che detiene nell’interesse del possessore) va riconosciuta la legittimazione alla reintegra verso i terzi, non verso il possessore (C. 99/2013). </a:t>
            </a: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it-IT" b="0" cap="none" dirty="0">
              <a:solidFill>
                <a:srgbClr val="9ACF21">
                  <a:lumMod val="50000"/>
                </a:srgbClr>
              </a:solidFill>
              <a:latin typeface="Comic Sans MS" panose="030F0702030302020204" pitchFamily="66" charset="0"/>
            </a:endParaRP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Legittimato è l’erede posto che il possesso del </a:t>
            </a:r>
            <a:r>
              <a:rPr kumimoji="0" lang="it-IT" sz="1800" b="0" i="1"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de cuius </a:t>
            </a:r>
            <a:r>
              <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continua nell’erede, anche in mancanza di materiale apprensione del bene (C. 11914/2000). </a:t>
            </a: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it-IT" b="0" cap="none" dirty="0">
                <a:solidFill>
                  <a:srgbClr val="9ACF21">
                    <a:lumMod val="50000"/>
                  </a:srgbClr>
                </a:solidFill>
                <a:latin typeface="Comic Sans MS" panose="030F0702030302020204" pitchFamily="66" charset="0"/>
              </a:rPr>
              <a:t>Art. 460 c.c. =&gt; consente l’esercizio delle azioni possessorie anche al chiamato all’eredità, senza che ciò comporti accettazione. </a:t>
            </a:r>
            <a:endPar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endParaRPr>
          </a:p>
          <a:p>
            <a:pPr algn="just"/>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56</a:t>
            </a:fld>
            <a:endParaRPr lang="it-IT" dirty="0"/>
          </a:p>
        </p:txBody>
      </p:sp>
    </p:spTree>
    <p:extLst>
      <p:ext uri="{BB962C8B-B14F-4D97-AF65-F5344CB8AC3E}">
        <p14:creationId xmlns:p14="http://schemas.microsoft.com/office/powerpoint/2010/main" val="33299079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Art. 1170 c.c.</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23150" y="-10292"/>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308100"/>
            <a:ext cx="6670876" cy="5549900"/>
          </a:xfrm>
        </p:spPr>
        <p:txBody>
          <a:bodyPr rtlCol="0"/>
          <a:lstStyle>
            <a:defPPr>
              <a:defRPr lang="it-IT"/>
            </a:defPPr>
          </a:lstStyle>
          <a:p>
            <a:pPr algn="just"/>
            <a:r>
              <a:rPr lang="it-IT" sz="1800" b="0" i="0" u="none" strike="noStrike" cap="none" dirty="0">
                <a:solidFill>
                  <a:schemeClr val="accent5">
                    <a:lumMod val="50000"/>
                  </a:schemeClr>
                </a:solidFill>
                <a:latin typeface="Comic Sans MS" panose="030F0702030302020204" pitchFamily="66" charset="0"/>
              </a:rPr>
              <a:t>“</a:t>
            </a:r>
            <a:r>
              <a:rPr lang="it-IT" b="0" i="1" cap="none" dirty="0">
                <a:solidFill>
                  <a:schemeClr val="accent5">
                    <a:lumMod val="50000"/>
                  </a:schemeClr>
                </a:solidFill>
                <a:latin typeface="Comic Sans MS" panose="030F0702030302020204" pitchFamily="66" charset="0"/>
              </a:rPr>
              <a:t>C</a:t>
            </a:r>
            <a:r>
              <a:rPr lang="it-IT" sz="1800" b="0" i="1" u="none" strike="noStrike" cap="none" dirty="0">
                <a:solidFill>
                  <a:schemeClr val="accent5">
                    <a:lumMod val="50000"/>
                  </a:schemeClr>
                </a:solidFill>
                <a:latin typeface="Comic Sans MS" panose="030F0702030302020204" pitchFamily="66" charset="0"/>
              </a:rPr>
              <a:t>hi è stato molestato nel possesso di un immobile, di un diritto reale sopra un immobile o di un'universalità di mobili può, </a:t>
            </a:r>
            <a:r>
              <a:rPr lang="it-IT" sz="1800" b="0" i="1" u="sng" strike="noStrike" cap="none" dirty="0">
                <a:solidFill>
                  <a:schemeClr val="accent5">
                    <a:lumMod val="50000"/>
                  </a:schemeClr>
                </a:solidFill>
                <a:latin typeface="Comic Sans MS" panose="030F0702030302020204" pitchFamily="66" charset="0"/>
              </a:rPr>
              <a:t>entro l'anno</a:t>
            </a:r>
            <a:r>
              <a:rPr lang="it-IT" sz="1800" b="0" i="1" strike="noStrike" cap="none" dirty="0">
                <a:solidFill>
                  <a:schemeClr val="accent5">
                    <a:lumMod val="50000"/>
                  </a:schemeClr>
                </a:solidFill>
                <a:latin typeface="Comic Sans MS" panose="030F0702030302020204" pitchFamily="66" charset="0"/>
              </a:rPr>
              <a:t> </a:t>
            </a:r>
            <a:r>
              <a:rPr lang="it-IT" sz="1800" b="0" i="1" u="none" strike="noStrike" cap="none" dirty="0">
                <a:solidFill>
                  <a:schemeClr val="accent5">
                    <a:lumMod val="50000"/>
                  </a:schemeClr>
                </a:solidFill>
                <a:latin typeface="Comic Sans MS" panose="030F0702030302020204" pitchFamily="66" charset="0"/>
              </a:rPr>
              <a:t>dalla turbativa, chiedere la manutenzione del possesso medesimo. </a:t>
            </a:r>
            <a:endParaRPr lang="it-IT" sz="1800" b="0" i="0" u="none" strike="noStrike" cap="none" dirty="0">
              <a:solidFill>
                <a:schemeClr val="accent5">
                  <a:lumMod val="50000"/>
                </a:schemeClr>
              </a:solidFill>
              <a:latin typeface="Comic Sans MS" panose="030F0702030302020204" pitchFamily="66" charset="0"/>
            </a:endParaRPr>
          </a:p>
          <a:p>
            <a:pPr algn="just"/>
            <a:r>
              <a:rPr lang="it-IT" sz="1800" b="0" i="1" u="none" strike="noStrike" cap="none" dirty="0">
                <a:solidFill>
                  <a:schemeClr val="accent5">
                    <a:lumMod val="50000"/>
                  </a:schemeClr>
                </a:solidFill>
                <a:latin typeface="Comic Sans MS" panose="030F0702030302020204" pitchFamily="66" charset="0"/>
              </a:rPr>
              <a:t>L'azione è data </a:t>
            </a:r>
            <a:r>
              <a:rPr lang="it-IT" sz="1800" i="1" u="none" strike="noStrike" cap="none" dirty="0">
                <a:solidFill>
                  <a:schemeClr val="accent5">
                    <a:lumMod val="50000"/>
                  </a:schemeClr>
                </a:solidFill>
                <a:latin typeface="Comic Sans MS" panose="030F0702030302020204" pitchFamily="66" charset="0"/>
              </a:rPr>
              <a:t>se il possesso dura da oltre un anno</a:t>
            </a:r>
            <a:r>
              <a:rPr lang="it-IT" sz="1800" b="0" i="1" u="none" strike="noStrike" cap="none" dirty="0">
                <a:solidFill>
                  <a:schemeClr val="accent5">
                    <a:lumMod val="50000"/>
                  </a:schemeClr>
                </a:solidFill>
                <a:latin typeface="Comic Sans MS" panose="030F0702030302020204" pitchFamily="66" charset="0"/>
              </a:rPr>
              <a:t>, continuo e non interrotto, </a:t>
            </a:r>
            <a:r>
              <a:rPr lang="it-IT" sz="1800" i="1" u="none" strike="noStrike" cap="none" dirty="0">
                <a:solidFill>
                  <a:schemeClr val="accent5">
                    <a:lumMod val="50000"/>
                  </a:schemeClr>
                </a:solidFill>
                <a:latin typeface="Comic Sans MS" panose="030F0702030302020204" pitchFamily="66" charset="0"/>
              </a:rPr>
              <a:t>e non è stato acquistato violentemente o clandestinamente</a:t>
            </a:r>
            <a:r>
              <a:rPr lang="it-IT" sz="1800" b="0" i="1" u="none" strike="noStrike" cap="none" dirty="0">
                <a:solidFill>
                  <a:schemeClr val="accent5">
                    <a:lumMod val="50000"/>
                  </a:schemeClr>
                </a:solidFill>
                <a:latin typeface="Comic Sans MS" panose="030F0702030302020204" pitchFamily="66" charset="0"/>
              </a:rPr>
              <a:t>. Qualora il possesso sia stato acquistato in modo violento o clandestino, l'azione può nondimeno esercitarsi, decorso un anno dal giorno in cui la violenza o la clandestinità è cessata. </a:t>
            </a:r>
            <a:endParaRPr lang="it-IT" sz="1800" b="0" i="0" u="none" strike="noStrike" cap="none" dirty="0">
              <a:solidFill>
                <a:schemeClr val="accent5">
                  <a:lumMod val="50000"/>
                </a:schemeClr>
              </a:solidFill>
              <a:latin typeface="Comic Sans MS" panose="030F0702030302020204" pitchFamily="66" charset="0"/>
            </a:endParaRPr>
          </a:p>
          <a:p>
            <a:pPr algn="just"/>
            <a:r>
              <a:rPr lang="it-IT" sz="1800" b="0" i="1" u="none" strike="noStrike" cap="none" dirty="0">
                <a:solidFill>
                  <a:schemeClr val="accent5">
                    <a:lumMod val="50000"/>
                  </a:schemeClr>
                </a:solidFill>
                <a:latin typeface="Comic Sans MS" panose="030F0702030302020204" pitchFamily="66" charset="0"/>
              </a:rPr>
              <a:t>Anche colui che ha subito uno spoglio non violento o clandestino può chiedere di essere rimesso nel possesso, se ricorrono le condizioni indicate dal comma precedente</a:t>
            </a:r>
            <a:r>
              <a:rPr lang="it-IT" sz="1800" b="0" i="0" u="none" strike="noStrike" cap="none" dirty="0">
                <a:solidFill>
                  <a:schemeClr val="accent5">
                    <a:lumMod val="50000"/>
                  </a:schemeClr>
                </a:solidFill>
                <a:latin typeface="Comic Sans MS" panose="030F0702030302020204" pitchFamily="66" charset="0"/>
              </a:rPr>
              <a:t>”. </a:t>
            </a:r>
          </a:p>
          <a:p>
            <a:pPr algn="just"/>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57</a:t>
            </a:fld>
            <a:endParaRPr lang="it-IT" dirty="0"/>
          </a:p>
        </p:txBody>
      </p:sp>
    </p:spTree>
    <p:extLst>
      <p:ext uri="{BB962C8B-B14F-4D97-AF65-F5344CB8AC3E}">
        <p14:creationId xmlns:p14="http://schemas.microsoft.com/office/powerpoint/2010/main" val="6864868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Art. 1170 c.c.</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23150" y="-10292"/>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308100"/>
            <a:ext cx="6670876" cy="5549900"/>
          </a:xfrm>
        </p:spPr>
        <p:txBody>
          <a:bodyPr rtlCol="0"/>
          <a:lstStyle>
            <a:defPPr>
              <a:defRPr lang="it-IT"/>
            </a:defPPr>
          </a:lstStyle>
          <a:p>
            <a:pPr algn="just"/>
            <a:r>
              <a:rPr lang="it-IT" b="0" cap="none" dirty="0">
                <a:solidFill>
                  <a:schemeClr val="accent5">
                    <a:lumMod val="50000"/>
                  </a:schemeClr>
                </a:solidFill>
                <a:latin typeface="Comic Sans MS" panose="030F0702030302020204" pitchFamily="66" charset="0"/>
              </a:rPr>
              <a:t>L’azione di manutenzione è data al possessore e richiede il possesso ultrannuale non violento e non clandestino. </a:t>
            </a:r>
          </a:p>
          <a:p>
            <a:pPr algn="just"/>
            <a:endParaRPr lang="it-IT" b="0" cap="none" dirty="0">
              <a:solidFill>
                <a:schemeClr val="accent5">
                  <a:lumMod val="50000"/>
                </a:schemeClr>
              </a:solidFill>
              <a:latin typeface="Comic Sans MS" panose="030F0702030302020204" pitchFamily="66" charset="0"/>
            </a:endParaRPr>
          </a:p>
          <a:p>
            <a:pPr algn="just"/>
            <a:r>
              <a:rPr lang="it-IT" b="0" cap="none" dirty="0">
                <a:solidFill>
                  <a:schemeClr val="accent5">
                    <a:lumMod val="50000"/>
                  </a:schemeClr>
                </a:solidFill>
                <a:latin typeface="Comic Sans MS" panose="030F0702030302020204" pitchFamily="66" charset="0"/>
              </a:rPr>
              <a:t>Il requisito dell’</a:t>
            </a:r>
            <a:r>
              <a:rPr lang="it-IT" b="0" cap="none" dirty="0" err="1">
                <a:solidFill>
                  <a:schemeClr val="accent5">
                    <a:lumMod val="50000"/>
                  </a:schemeClr>
                </a:solidFill>
                <a:latin typeface="Comic Sans MS" panose="030F0702030302020204" pitchFamily="66" charset="0"/>
              </a:rPr>
              <a:t>ultrannualità</a:t>
            </a:r>
            <a:r>
              <a:rPr lang="it-IT" b="0" cap="none" dirty="0">
                <a:solidFill>
                  <a:schemeClr val="accent5">
                    <a:lumMod val="50000"/>
                  </a:schemeClr>
                </a:solidFill>
                <a:latin typeface="Comic Sans MS" panose="030F0702030302020204" pitchFamily="66" charset="0"/>
              </a:rPr>
              <a:t> del possesso condiziona soltanto la proposizione dell'azione di manutenzione non quella di reintegra, per la quale è richiesta solo l’</a:t>
            </a:r>
            <a:r>
              <a:rPr lang="it-IT" b="0" cap="none" dirty="0" err="1">
                <a:solidFill>
                  <a:schemeClr val="accent5">
                    <a:lumMod val="50000"/>
                  </a:schemeClr>
                </a:solidFill>
                <a:latin typeface="Comic Sans MS" panose="030F0702030302020204" pitchFamily="66" charset="0"/>
              </a:rPr>
              <a:t>infrannualità</a:t>
            </a:r>
            <a:r>
              <a:rPr lang="it-IT" b="0" cap="none" dirty="0">
                <a:solidFill>
                  <a:schemeClr val="accent5">
                    <a:lumMod val="50000"/>
                  </a:schemeClr>
                </a:solidFill>
                <a:latin typeface="Comic Sans MS" panose="030F0702030302020204" pitchFamily="66" charset="0"/>
              </a:rPr>
              <a:t> dello spoglio (C. 4820/1985).</a:t>
            </a:r>
          </a:p>
          <a:p>
            <a:pPr algn="just"/>
            <a:endParaRPr lang="it-IT" b="0" cap="none" dirty="0">
              <a:solidFill>
                <a:schemeClr val="accent5">
                  <a:lumMod val="50000"/>
                </a:schemeClr>
              </a:solidFill>
              <a:latin typeface="Comic Sans MS" panose="030F0702030302020204" pitchFamily="66" charset="0"/>
            </a:endParaRPr>
          </a:p>
          <a:p>
            <a:pPr algn="just"/>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58</a:t>
            </a:fld>
            <a:endParaRPr lang="it-IT" dirty="0"/>
          </a:p>
        </p:txBody>
      </p:sp>
    </p:spTree>
    <p:extLst>
      <p:ext uri="{BB962C8B-B14F-4D97-AF65-F5344CB8AC3E}">
        <p14:creationId xmlns:p14="http://schemas.microsoft.com/office/powerpoint/2010/main" val="20910523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Decadenza</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marL="90170" indent="-90170" algn="just">
              <a:lnSpc>
                <a:spcPct val="150000"/>
              </a:lnSpc>
              <a:spcAft>
                <a:spcPts val="0"/>
              </a:spcAft>
            </a:pPr>
            <a:r>
              <a:rPr lang="it-IT" sz="14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In base ai principi generali sulla distribuzione dell’onere della prova, colui che agisce con l’azione di reintegrazione ha l’onere di fornire la prova del proprio possesso, dell’avvenuto spoglio e, laddove contestata dal resistente, della tempestività della domanda, trattandosi di presupposto necessario all’esercizio dell’azione. </a:t>
            </a:r>
            <a:endParaRPr lang="it-IT" sz="1400" cap="none" dirty="0">
              <a:solidFill>
                <a:schemeClr val="accent5">
                  <a:lumMod val="50000"/>
                </a:schemeClr>
              </a:solidFill>
              <a:latin typeface="Comic Sans MS" panose="030F0702030302020204" pitchFamily="66" charset="0"/>
            </a:endParaRPr>
          </a:p>
          <a:p>
            <a:pPr algn="just">
              <a:lnSpc>
                <a:spcPct val="150000"/>
              </a:lnSpc>
            </a:pPr>
            <a:r>
              <a:rPr lang="it-IT" sz="1400" cap="none" dirty="0">
                <a:solidFill>
                  <a:schemeClr val="accent5">
                    <a:lumMod val="50000"/>
                  </a:schemeClr>
                </a:solidFill>
                <a:latin typeface="Comic Sans MS" panose="030F0702030302020204" pitchFamily="66" charset="0"/>
              </a:rPr>
              <a:t>Il decorso del termine di decadenza di cui all’art. 1168 c.c. non è però rilevabile d’ufficio dal giudice vertendosi in materia di diritti disponibili, ma deve essere eccepito dalla parte interessata (2969 c.c.; C. 5841/2006).</a:t>
            </a:r>
          </a:p>
          <a:p>
            <a:pPr algn="just">
              <a:lnSpc>
                <a:spcPct val="150000"/>
              </a:lnSpc>
            </a:pPr>
            <a:r>
              <a:rPr lang="it-IT" sz="1400" cap="none" dirty="0">
                <a:solidFill>
                  <a:schemeClr val="accent5">
                    <a:lumMod val="50000"/>
                  </a:schemeClr>
                </a:solidFill>
                <a:latin typeface="Comic Sans MS" panose="030F0702030302020204" pitchFamily="66" charset="0"/>
              </a:rPr>
              <a:t>Il termine annuale va determinato con riferimento alla data di deposito del ricorso.</a:t>
            </a:r>
          </a:p>
          <a:p>
            <a:pPr algn="just">
              <a:lnSpc>
                <a:spcPct val="150000"/>
              </a:lnSpc>
            </a:pPr>
            <a:r>
              <a:rPr lang="it-IT" sz="1400" cap="none" dirty="0">
                <a:solidFill>
                  <a:schemeClr val="accent5">
                    <a:lumMod val="50000"/>
                  </a:schemeClr>
                </a:solidFill>
                <a:latin typeface="Comic Sans MS" panose="030F0702030302020204" pitchFamily="66" charset="0"/>
              </a:rPr>
              <a:t>Se vi sono più condotte di spoglio distanziate nel tempo, solo se collegate tra loro, il termine decorre dal primo spoglio (C. 13116/2007; C. 636/2003). </a:t>
            </a: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59</a:t>
            </a:fld>
            <a:endParaRPr lang="it-IT" dirty="0"/>
          </a:p>
        </p:txBody>
      </p:sp>
    </p:spTree>
    <p:extLst>
      <p:ext uri="{BB962C8B-B14F-4D97-AF65-F5344CB8AC3E}">
        <p14:creationId xmlns:p14="http://schemas.microsoft.com/office/powerpoint/2010/main" val="27471861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Il possesso tutelato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cap="none" dirty="0">
                <a:solidFill>
                  <a:schemeClr val="accent5">
                    <a:lumMod val="50000"/>
                  </a:schemeClr>
                </a:solidFill>
                <a:latin typeface="Comic Sans MS" panose="030F0702030302020204" pitchFamily="66" charset="0"/>
              </a:rPr>
              <a:t>L</a:t>
            </a:r>
            <a:r>
              <a:rPr lang="it-IT" b="0" i="0" cap="none" dirty="0">
                <a:solidFill>
                  <a:schemeClr val="accent5">
                    <a:lumMod val="50000"/>
                  </a:schemeClr>
                </a:solidFill>
                <a:effectLst/>
                <a:latin typeface="Comic Sans MS" panose="030F0702030302020204" pitchFamily="66" charset="0"/>
              </a:rPr>
              <a:t>'azione di reintegrazione è concessa a tutela di qualsiasi possesso, anche se illegittimo, abusivo o di malafede, purché abbia i caratteri esteriori della proprietà o di altro diritto reale e il potere di fatto non venga esercitato per mera tolleranza dell'avente diritto (C. 1274/1999). </a:t>
            </a:r>
          </a:p>
          <a:p>
            <a:pPr algn="just">
              <a:lnSpc>
                <a:spcPct val="150000"/>
              </a:lnSpc>
            </a:pPr>
            <a:endParaRPr lang="it-IT" b="0" i="0" cap="none" dirty="0">
              <a:solidFill>
                <a:schemeClr val="accent5">
                  <a:lumMod val="50000"/>
                </a:schemeClr>
              </a:solidFill>
              <a:effectLst/>
              <a:latin typeface="Comic Sans MS" panose="030F0702030302020204" pitchFamily="66" charset="0"/>
            </a:endParaRPr>
          </a:p>
          <a:p>
            <a:pPr algn="just">
              <a:lnSpc>
                <a:spcPct val="150000"/>
              </a:lnSpc>
            </a:pPr>
            <a:r>
              <a:rPr lang="it-IT" b="0" cap="none" dirty="0">
                <a:solidFill>
                  <a:schemeClr val="accent5">
                    <a:lumMod val="50000"/>
                  </a:schemeClr>
                </a:solidFill>
                <a:latin typeface="Comic Sans MS" panose="030F0702030302020204" pitchFamily="66" charset="0"/>
              </a:rPr>
              <a:t>O</a:t>
            </a:r>
            <a:r>
              <a:rPr lang="it-IT" b="0" i="0" cap="none" dirty="0">
                <a:solidFill>
                  <a:schemeClr val="accent5">
                    <a:lumMod val="50000"/>
                  </a:schemeClr>
                </a:solidFill>
                <a:effectLst/>
                <a:latin typeface="Comic Sans MS" panose="030F0702030302020204" pitchFamily="66" charset="0"/>
              </a:rPr>
              <a:t>gni questione riguardante la legittimità del possesso, in particolare, la sua rispondenza ad un valido titolo, resta estranea al giudizio possessorio, nel quale i titoli di proprietà possono venire in rilievo solo </a:t>
            </a:r>
            <a:r>
              <a:rPr lang="it-IT" b="0" i="1" cap="none" dirty="0">
                <a:solidFill>
                  <a:schemeClr val="accent5">
                    <a:lumMod val="50000"/>
                  </a:schemeClr>
                </a:solidFill>
                <a:effectLst/>
                <a:latin typeface="Comic Sans MS" panose="030F0702030302020204" pitchFamily="66" charset="0"/>
              </a:rPr>
              <a:t>ad </a:t>
            </a:r>
            <a:r>
              <a:rPr lang="it-IT" b="0" i="1" cap="none" dirty="0" err="1">
                <a:solidFill>
                  <a:schemeClr val="accent5">
                    <a:lumMod val="50000"/>
                  </a:schemeClr>
                </a:solidFill>
                <a:effectLst/>
                <a:latin typeface="Comic Sans MS" panose="030F0702030302020204" pitchFamily="66" charset="0"/>
              </a:rPr>
              <a:t>colorandam</a:t>
            </a:r>
            <a:r>
              <a:rPr lang="it-IT" b="0" i="1" cap="none" dirty="0">
                <a:solidFill>
                  <a:schemeClr val="accent5">
                    <a:lumMod val="50000"/>
                  </a:schemeClr>
                </a:solidFill>
                <a:effectLst/>
                <a:latin typeface="Comic Sans MS" panose="030F0702030302020204" pitchFamily="66" charset="0"/>
              </a:rPr>
              <a:t> </a:t>
            </a:r>
            <a:r>
              <a:rPr lang="it-IT" b="0" i="1" cap="none" dirty="0" err="1">
                <a:solidFill>
                  <a:schemeClr val="accent5">
                    <a:lumMod val="50000"/>
                  </a:schemeClr>
                </a:solidFill>
                <a:effectLst/>
                <a:latin typeface="Comic Sans MS" panose="030F0702030302020204" pitchFamily="66" charset="0"/>
              </a:rPr>
              <a:t>possessionem</a:t>
            </a:r>
            <a:r>
              <a:rPr lang="it-IT" b="0" i="1" cap="none" dirty="0">
                <a:solidFill>
                  <a:schemeClr val="accent5">
                    <a:lumMod val="50000"/>
                  </a:schemeClr>
                </a:solidFill>
                <a:effectLst/>
                <a:latin typeface="Comic Sans MS" panose="030F0702030302020204" pitchFamily="66" charset="0"/>
              </a:rPr>
              <a:t> (C. 10925/2024).</a:t>
            </a:r>
            <a:endParaRPr lang="it-IT"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60</a:t>
            </a:fld>
            <a:endParaRPr lang="it-IT" dirty="0"/>
          </a:p>
        </p:txBody>
      </p:sp>
    </p:spTree>
    <p:extLst>
      <p:ext uri="{BB962C8B-B14F-4D97-AF65-F5344CB8AC3E}">
        <p14:creationId xmlns:p14="http://schemas.microsoft.com/office/powerpoint/2010/main" val="23884477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Il possesso tutelato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i="0" cap="none" dirty="0">
                <a:solidFill>
                  <a:schemeClr val="accent5">
                    <a:lumMod val="50000"/>
                  </a:schemeClr>
                </a:solidFill>
                <a:effectLst/>
                <a:latin typeface="Comic Sans MS" panose="030F0702030302020204" pitchFamily="66" charset="0"/>
              </a:rPr>
              <a:t>Nel giudizio possessorio l'accoglimento della domanda prescinde dall'accertamento della legittimità del possesso, perché è finalizzato a dare tutela ad una mera situazione di fatto avente i caratteri esteriori della proprietà o di un altro diritto reale. </a:t>
            </a:r>
          </a:p>
          <a:p>
            <a:pPr algn="just">
              <a:lnSpc>
                <a:spcPct val="150000"/>
              </a:lnSpc>
            </a:pPr>
            <a:r>
              <a:rPr lang="it-IT" b="0" i="0" cap="none" dirty="0">
                <a:solidFill>
                  <a:schemeClr val="accent5">
                    <a:lumMod val="50000"/>
                  </a:schemeClr>
                </a:solidFill>
                <a:effectLst/>
                <a:latin typeface="Comic Sans MS" panose="030F0702030302020204" pitchFamily="66" charset="0"/>
              </a:rPr>
              <a:t>Ne consegue che </a:t>
            </a:r>
            <a:r>
              <a:rPr lang="it-IT" i="0" cap="none" dirty="0">
                <a:solidFill>
                  <a:schemeClr val="accent5">
                    <a:lumMod val="50000"/>
                  </a:schemeClr>
                </a:solidFill>
                <a:effectLst/>
                <a:latin typeface="Comic Sans MS" panose="030F0702030302020204" pitchFamily="66" charset="0"/>
              </a:rPr>
              <a:t>il giudicato formatosi sulla domanda possessoria è privo di efficacia nel giudizio petitorio </a:t>
            </a:r>
            <a:r>
              <a:rPr lang="it-IT" b="0" i="0" cap="none" dirty="0">
                <a:solidFill>
                  <a:schemeClr val="accent5">
                    <a:lumMod val="50000"/>
                  </a:schemeClr>
                </a:solidFill>
                <a:effectLst/>
                <a:latin typeface="Comic Sans MS" panose="030F0702030302020204" pitchFamily="66" charset="0"/>
              </a:rPr>
              <a:t>avente ad oggetto l'accertamento dell'avvenuto acquisto del predetto diritto per usucapione, in quanto il possesso utile ad usucapire deve avere requisiti che non vengono in rilievo nei giudizi possessori</a:t>
            </a:r>
            <a:r>
              <a:rPr lang="it-IT" b="0" cap="none" dirty="0">
                <a:solidFill>
                  <a:schemeClr val="accent5">
                    <a:lumMod val="50000"/>
                  </a:schemeClr>
                </a:solidFill>
                <a:latin typeface="Times New Roman" panose="02020603050405020304" pitchFamily="18" charset="0"/>
              </a:rPr>
              <a:t> </a:t>
            </a:r>
            <a:r>
              <a:rPr lang="it-IT" b="0" i="1" cap="none" dirty="0">
                <a:solidFill>
                  <a:schemeClr val="accent5">
                    <a:lumMod val="50000"/>
                  </a:schemeClr>
                </a:solidFill>
                <a:effectLst/>
                <a:latin typeface="Comic Sans MS" panose="030F0702030302020204" pitchFamily="66" charset="0"/>
              </a:rPr>
              <a:t>(C. 10925/2024).</a:t>
            </a:r>
            <a:endParaRPr lang="it-IT"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61</a:t>
            </a:fld>
            <a:endParaRPr lang="it-IT" dirty="0"/>
          </a:p>
        </p:txBody>
      </p:sp>
    </p:spTree>
    <p:extLst>
      <p:ext uri="{BB962C8B-B14F-4D97-AF65-F5344CB8AC3E}">
        <p14:creationId xmlns:p14="http://schemas.microsoft.com/office/powerpoint/2010/main" val="26153301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I presupposti</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marL="90170" indent="-90170" algn="just">
              <a:lnSpc>
                <a:spcPct val="150000"/>
              </a:lnSpc>
              <a:spcAft>
                <a:spcPts val="0"/>
              </a:spcAft>
            </a:pP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L’azione di reintegrazione del possesso presuppone, da un lato, in capo a chi lamenti di essere stato spossessato, la sussistenza di una situazione di fatto corrispondente all’esercizio di un diritto reale sulla cosa, dall’altro, in capo allo </a:t>
            </a:r>
            <a:r>
              <a:rPr lang="it-IT" sz="1600" i="1" cap="none" dirty="0" err="1">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spoliator</a:t>
            </a: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 la sussistenza dell’elemento oggettivo dello spoglio, il quale si concreta nella privazione o anche nell’impedimento dell’esercizio del possesso, con i caratteri della clandestinità o della violenza, nonché dell’elemento soggettivo dell’</a:t>
            </a:r>
            <a:r>
              <a:rPr lang="it-IT" sz="1600" i="1"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animus </a:t>
            </a:r>
            <a:r>
              <a:rPr lang="it-IT" sz="1600" i="1" cap="none" dirty="0" err="1">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spoliandi</a:t>
            </a: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 </a:t>
            </a:r>
            <a:endParaRPr lang="it-IT" sz="1600" cap="none" dirty="0">
              <a:solidFill>
                <a:schemeClr val="accent5">
                  <a:lumMod val="50000"/>
                </a:schemeClr>
              </a:solidFill>
              <a:effectLst/>
              <a:latin typeface="Comic Sans MS" panose="030F0702030302020204" pitchFamily="66" charset="0"/>
              <a:ea typeface="Times New Roman" panose="02020603050405020304" pitchFamily="18" charset="0"/>
            </a:endParaRPr>
          </a:p>
          <a:p>
            <a:pPr marL="90170" indent="-90170" algn="just">
              <a:lnSpc>
                <a:spcPct val="150000"/>
              </a:lnSpc>
              <a:spcAft>
                <a:spcPts val="0"/>
              </a:spcAft>
            </a:pP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Per quanto concerne il primo di tali presupposti, va ricordato che il “possesso” consiste nel «</a:t>
            </a:r>
            <a:r>
              <a:rPr lang="it-IT" sz="1600" i="1"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potere sulla cosa che si manifesta in un’attività corrispondente all’esercizio della proprietà o di altro diritto reale</a:t>
            </a: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 (art. 1140, comma 1, c.c.).</a:t>
            </a:r>
            <a:endParaRPr lang="it-IT" sz="1600" cap="none" dirty="0">
              <a:solidFill>
                <a:schemeClr val="accent5">
                  <a:lumMod val="50000"/>
                </a:schemeClr>
              </a:solidFill>
              <a:effectLst/>
              <a:latin typeface="Comic Sans MS" panose="030F0702030302020204" pitchFamily="66" charset="0"/>
              <a:ea typeface="Times New Roman" panose="02020603050405020304" pitchFamily="18" charset="0"/>
            </a:endParaRPr>
          </a:p>
          <a:p>
            <a:pPr algn="just">
              <a:lnSpc>
                <a:spcPct val="150000"/>
              </a:lnSpc>
            </a:pPr>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62</a:t>
            </a:fld>
            <a:endParaRPr lang="it-IT" dirty="0"/>
          </a:p>
        </p:txBody>
      </p:sp>
    </p:spTree>
    <p:extLst>
      <p:ext uri="{BB962C8B-B14F-4D97-AF65-F5344CB8AC3E}">
        <p14:creationId xmlns:p14="http://schemas.microsoft.com/office/powerpoint/2010/main" val="41231524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Prova a carico del ricorrente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i="0" u="none" strike="noStrike" cap="none" dirty="0">
                <a:solidFill>
                  <a:schemeClr val="accent5">
                    <a:lumMod val="50000"/>
                  </a:schemeClr>
                </a:solidFill>
                <a:latin typeface="Comic Sans MS" panose="030F0702030302020204" pitchFamily="66" charset="0"/>
              </a:rPr>
              <a:t>Il ricorrente deve provare due elementi: </a:t>
            </a:r>
          </a:p>
          <a:p>
            <a:pPr algn="just">
              <a:lnSpc>
                <a:spcPct val="150000"/>
              </a:lnSpc>
            </a:pPr>
            <a:r>
              <a:rPr lang="it-IT" b="0" cap="none" dirty="0">
                <a:solidFill>
                  <a:schemeClr val="accent5">
                    <a:lumMod val="50000"/>
                  </a:schemeClr>
                </a:solidFill>
                <a:latin typeface="Comic Sans MS" panose="030F0702030302020204" pitchFamily="66" charset="0"/>
              </a:rPr>
              <a:t>- </a:t>
            </a:r>
            <a:r>
              <a:rPr lang="it-IT" b="0" i="0" u="none" strike="noStrike" cap="none" dirty="0">
                <a:solidFill>
                  <a:schemeClr val="accent5">
                    <a:lumMod val="50000"/>
                  </a:schemeClr>
                </a:solidFill>
                <a:latin typeface="Comic Sans MS" panose="030F0702030302020204" pitchFamily="66" charset="0"/>
              </a:rPr>
              <a:t>quello di </a:t>
            </a:r>
            <a:r>
              <a:rPr lang="it-IT" i="0" u="none" strike="noStrike" cap="none" dirty="0">
                <a:solidFill>
                  <a:schemeClr val="accent5">
                    <a:lumMod val="50000"/>
                  </a:schemeClr>
                </a:solidFill>
                <a:latin typeface="Comic Sans MS" panose="030F0702030302020204" pitchFamily="66" charset="0"/>
              </a:rPr>
              <a:t>carattere oggettivo</a:t>
            </a:r>
            <a:r>
              <a:rPr lang="it-IT" b="0" i="0" u="none" strike="noStrike" cap="none" dirty="0">
                <a:solidFill>
                  <a:schemeClr val="accent5">
                    <a:lumMod val="50000"/>
                  </a:schemeClr>
                </a:solidFill>
                <a:latin typeface="Comic Sans MS" panose="030F0702030302020204" pitchFamily="66" charset="0"/>
              </a:rPr>
              <a:t>, consistente nel dato di fatto della privazione totale o parziale del possesso, che restringa o riduca le facoltà inerenti al potere sulla cosa;</a:t>
            </a:r>
          </a:p>
          <a:p>
            <a:pPr algn="just">
              <a:lnSpc>
                <a:spcPct val="150000"/>
              </a:lnSpc>
            </a:pPr>
            <a:r>
              <a:rPr lang="it-IT" b="0" cap="none" dirty="0">
                <a:solidFill>
                  <a:schemeClr val="accent5">
                    <a:lumMod val="50000"/>
                  </a:schemeClr>
                </a:solidFill>
                <a:latin typeface="Comic Sans MS" panose="030F0702030302020204" pitchFamily="66" charset="0"/>
              </a:rPr>
              <a:t>- </a:t>
            </a:r>
            <a:r>
              <a:rPr lang="it-IT" b="0" i="0" u="none" strike="noStrike" cap="none" dirty="0">
                <a:solidFill>
                  <a:schemeClr val="accent5">
                    <a:lumMod val="50000"/>
                  </a:schemeClr>
                </a:solidFill>
                <a:latin typeface="Comic Sans MS" panose="030F0702030302020204" pitchFamily="66" charset="0"/>
              </a:rPr>
              <a:t>quello di </a:t>
            </a:r>
            <a:r>
              <a:rPr lang="it-IT" i="0" u="none" strike="noStrike" cap="none" dirty="0">
                <a:solidFill>
                  <a:schemeClr val="accent5">
                    <a:lumMod val="50000"/>
                  </a:schemeClr>
                </a:solidFill>
                <a:latin typeface="Comic Sans MS" panose="030F0702030302020204" pitchFamily="66" charset="0"/>
              </a:rPr>
              <a:t>carattere soggettivo</a:t>
            </a:r>
            <a:r>
              <a:rPr lang="it-IT" b="0" i="0" u="none" strike="noStrike" cap="none" dirty="0">
                <a:solidFill>
                  <a:schemeClr val="accent5">
                    <a:lumMod val="50000"/>
                  </a:schemeClr>
                </a:solidFill>
                <a:latin typeface="Comic Sans MS" panose="030F0702030302020204" pitchFamily="66" charset="0"/>
              </a:rPr>
              <a:t>, consistente nell’</a:t>
            </a:r>
            <a:r>
              <a:rPr lang="it-IT" b="0" i="1" u="none" strike="noStrike" cap="none" dirty="0">
                <a:solidFill>
                  <a:schemeClr val="accent5">
                    <a:lumMod val="50000"/>
                  </a:schemeClr>
                </a:solidFill>
                <a:latin typeface="Comic Sans MS" panose="030F0702030302020204" pitchFamily="66" charset="0"/>
              </a:rPr>
              <a:t>animus </a:t>
            </a:r>
            <a:r>
              <a:rPr lang="it-IT" b="0" i="1" u="none" strike="noStrike" cap="none" dirty="0" err="1">
                <a:solidFill>
                  <a:schemeClr val="accent5">
                    <a:lumMod val="50000"/>
                  </a:schemeClr>
                </a:solidFill>
                <a:latin typeface="Comic Sans MS" panose="030F0702030302020204" pitchFamily="66" charset="0"/>
              </a:rPr>
              <a:t>spoliandi</a:t>
            </a:r>
            <a:r>
              <a:rPr lang="it-IT" b="0" i="1" u="none" strike="noStrike" cap="none" dirty="0">
                <a:solidFill>
                  <a:schemeClr val="accent5">
                    <a:lumMod val="50000"/>
                  </a:schemeClr>
                </a:solidFill>
                <a:latin typeface="Comic Sans MS" panose="030F0702030302020204" pitchFamily="66" charset="0"/>
              </a:rPr>
              <a:t>,</a:t>
            </a:r>
            <a:r>
              <a:rPr lang="it-IT" b="0" cap="none" dirty="0">
                <a:solidFill>
                  <a:schemeClr val="accent5">
                    <a:lumMod val="50000"/>
                  </a:schemeClr>
                </a:solidFill>
                <a:latin typeface="Comic Sans MS" panose="030F0702030302020204" pitchFamily="66" charset="0"/>
              </a:rPr>
              <a:t> che è insito nella volontarietà delle limitazioni arrecate al possesso altrui, ossia nell’alterazione dello stato preesistente, senza necessità di intenzioni specifiche (C. 13218/2005). </a:t>
            </a:r>
          </a:p>
          <a:p>
            <a:pPr algn="just">
              <a:lnSpc>
                <a:spcPct val="150000"/>
              </a:lnSpc>
            </a:pPr>
            <a:r>
              <a:rPr lang="it-IT" b="0" cap="none" dirty="0">
                <a:solidFill>
                  <a:schemeClr val="accent5">
                    <a:lumMod val="50000"/>
                  </a:schemeClr>
                </a:solidFill>
                <a:latin typeface="Comic Sans MS" panose="030F0702030302020204" pitchFamily="66" charset="0"/>
              </a:rPr>
              <a:t>Al </a:t>
            </a:r>
            <a:r>
              <a:rPr lang="it-IT" b="0" i="0" cap="none" dirty="0">
                <a:solidFill>
                  <a:schemeClr val="accent5">
                    <a:lumMod val="50000"/>
                  </a:schemeClr>
                </a:solidFill>
                <a:effectLst/>
                <a:latin typeface="Comic Sans MS" panose="030F0702030302020204" pitchFamily="66" charset="0"/>
              </a:rPr>
              <a:t>fine della configurazione dell'</a:t>
            </a:r>
            <a:r>
              <a:rPr lang="it-IT" b="0" i="1" cap="none" dirty="0">
                <a:solidFill>
                  <a:schemeClr val="accent5">
                    <a:lumMod val="50000"/>
                  </a:schemeClr>
                </a:solidFill>
                <a:effectLst/>
                <a:latin typeface="Comic Sans MS" panose="030F0702030302020204" pitchFamily="66" charset="0"/>
              </a:rPr>
              <a:t>animus </a:t>
            </a:r>
            <a:r>
              <a:rPr lang="it-IT" b="0" i="1" cap="none" dirty="0" err="1">
                <a:solidFill>
                  <a:schemeClr val="accent5">
                    <a:lumMod val="50000"/>
                  </a:schemeClr>
                </a:solidFill>
                <a:effectLst/>
                <a:latin typeface="Comic Sans MS" panose="030F0702030302020204" pitchFamily="66" charset="0"/>
              </a:rPr>
              <a:t>spoliandi</a:t>
            </a:r>
            <a:r>
              <a:rPr lang="it-IT" b="0" i="0" cap="none" dirty="0">
                <a:solidFill>
                  <a:schemeClr val="accent5">
                    <a:lumMod val="50000"/>
                  </a:schemeClr>
                </a:solidFill>
                <a:effectLst/>
                <a:latin typeface="Comic Sans MS" panose="030F0702030302020204" pitchFamily="66" charset="0"/>
              </a:rPr>
              <a:t>, è irrilevante il convincimento dell'agente di esercitare un proprio contrapposto diritto (C. 2667/2001). </a:t>
            </a:r>
            <a:endParaRPr lang="it-IT" b="0" i="0" u="none" strike="noStrike" cap="none" dirty="0">
              <a:solidFill>
                <a:schemeClr val="accent5">
                  <a:lumMod val="50000"/>
                </a:schemeClr>
              </a:solidFill>
              <a:latin typeface="Comic Sans MS" panose="030F0702030302020204" pitchFamily="66" charset="0"/>
            </a:endParaRPr>
          </a:p>
          <a:p>
            <a:pPr algn="just">
              <a:lnSpc>
                <a:spcPct val="150000"/>
              </a:lnSpc>
            </a:pPr>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63</a:t>
            </a:fld>
            <a:endParaRPr lang="it-IT" dirty="0"/>
          </a:p>
        </p:txBody>
      </p:sp>
    </p:spTree>
    <p:extLst>
      <p:ext uri="{BB962C8B-B14F-4D97-AF65-F5344CB8AC3E}">
        <p14:creationId xmlns:p14="http://schemas.microsoft.com/office/powerpoint/2010/main" val="21156666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Spoglio violento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marL="90170" indent="-90170" algn="just">
              <a:lnSpc>
                <a:spcPct val="150000"/>
              </a:lnSpc>
              <a:spcAft>
                <a:spcPts val="0"/>
              </a:spcAft>
            </a:pPr>
            <a:r>
              <a:rPr lang="it-IT" sz="1600" b="0" i="0" cap="none" dirty="0">
                <a:solidFill>
                  <a:schemeClr val="accent5">
                    <a:lumMod val="50000"/>
                  </a:schemeClr>
                </a:solidFill>
                <a:effectLst/>
                <a:latin typeface="Comic Sans MS" panose="030F0702030302020204" pitchFamily="66" charset="0"/>
              </a:rPr>
              <a:t>Non è necessaria una manifestazione di violenza materiale, essendo sufficiente </a:t>
            </a:r>
            <a:r>
              <a:rPr lang="it-IT" sz="1600" i="0" cap="none" dirty="0">
                <a:solidFill>
                  <a:schemeClr val="accent5">
                    <a:lumMod val="50000"/>
                  </a:schemeClr>
                </a:solidFill>
                <a:effectLst/>
                <a:latin typeface="Comic Sans MS" panose="030F0702030302020204" pitchFamily="66" charset="0"/>
              </a:rPr>
              <a:t>qualsiasi azione che produca la violazione del possesso</a:t>
            </a:r>
            <a:r>
              <a:rPr lang="it-IT" sz="1600" b="0" i="0" cap="none" dirty="0">
                <a:solidFill>
                  <a:schemeClr val="accent5">
                    <a:lumMod val="50000"/>
                  </a:schemeClr>
                </a:solidFill>
                <a:effectLst/>
                <a:latin typeface="Comic Sans MS" panose="030F0702030302020204" pitchFamily="66" charset="0"/>
              </a:rPr>
              <a:t> contro la volontà del possessore (C. 1131/1993). </a:t>
            </a:r>
          </a:p>
          <a:p>
            <a:pPr marL="90170" indent="-90170" algn="just">
              <a:lnSpc>
                <a:spcPct val="150000"/>
              </a:lnSpc>
              <a:spcAft>
                <a:spcPts val="0"/>
              </a:spcAft>
            </a:pPr>
            <a:r>
              <a:rPr lang="it-IT" sz="1600" b="0" i="0" cap="none" dirty="0">
                <a:solidFill>
                  <a:schemeClr val="accent5">
                    <a:lumMod val="50000"/>
                  </a:schemeClr>
                </a:solidFill>
                <a:effectLst/>
                <a:latin typeface="Comic Sans MS" panose="030F0702030302020204" pitchFamily="66" charset="0"/>
              </a:rPr>
              <a:t>In particolare, è stata ritenuta "spoglio violento" anche la privazione del godimento della cosa contro la volontà del possessore, espressa o tacita, mediante </a:t>
            </a:r>
            <a:r>
              <a:rPr lang="it-IT" sz="1600" i="0" cap="none" dirty="0">
                <a:solidFill>
                  <a:schemeClr val="accent5">
                    <a:lumMod val="50000"/>
                  </a:schemeClr>
                </a:solidFill>
                <a:effectLst/>
                <a:latin typeface="Comic Sans MS" panose="030F0702030302020204" pitchFamily="66" charset="0"/>
              </a:rPr>
              <a:t>alterazione dello stato di fatto </a:t>
            </a:r>
            <a:r>
              <a:rPr lang="it-IT" sz="1600" b="0" i="0" cap="none" dirty="0">
                <a:solidFill>
                  <a:schemeClr val="accent5">
                    <a:lumMod val="50000"/>
                  </a:schemeClr>
                </a:solidFill>
                <a:effectLst/>
                <a:latin typeface="Comic Sans MS" panose="030F0702030302020204" pitchFamily="66" charset="0"/>
              </a:rPr>
              <a:t>in cui si trova il possessore; ciò indipendentemente dalla convinzione dell'agente, mentre la volontà del possessore contraria allo spoglio è esclusa soltanto da circostanze univoche e incompatibili con l'intento di contrastare l'illecito e non può superarsi la presunzione per il semplice silenzio (C. 1204/1999). </a:t>
            </a:r>
            <a:endParaRPr lang="it-IT" sz="1600"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64</a:t>
            </a:fld>
            <a:endParaRPr lang="it-IT" dirty="0"/>
          </a:p>
        </p:txBody>
      </p:sp>
    </p:spTree>
    <p:extLst>
      <p:ext uri="{BB962C8B-B14F-4D97-AF65-F5344CB8AC3E}">
        <p14:creationId xmlns:p14="http://schemas.microsoft.com/office/powerpoint/2010/main" val="8668602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Spoglio clandestino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i="0" u="none" strike="noStrike" cap="none" dirty="0">
                <a:solidFill>
                  <a:schemeClr val="accent5">
                    <a:lumMod val="50000"/>
                  </a:schemeClr>
                </a:solidFill>
                <a:latin typeface="Comic Sans MS" panose="030F0702030302020204" pitchFamily="66" charset="0"/>
              </a:rPr>
              <a:t>In caso di spoglio clandestino l’istante deve dimostrare soltanto la clandestinità dell'atto violatore del possesso e la data della scoperta di esso da parte sua, iniziando a decorrere il </a:t>
            </a:r>
            <a:r>
              <a:rPr lang="it-IT" i="0" u="none" strike="noStrike" cap="none" dirty="0">
                <a:solidFill>
                  <a:schemeClr val="accent5">
                    <a:lumMod val="50000"/>
                  </a:schemeClr>
                </a:solidFill>
                <a:latin typeface="Comic Sans MS" panose="030F0702030302020204" pitchFamily="66" charset="0"/>
              </a:rPr>
              <a:t>termine annuale </a:t>
            </a:r>
            <a:r>
              <a:rPr lang="it-IT" b="0" i="0" u="none" strike="noStrike" cap="none" dirty="0">
                <a:solidFill>
                  <a:schemeClr val="accent5">
                    <a:lumMod val="50000"/>
                  </a:schemeClr>
                </a:solidFill>
                <a:latin typeface="Comic Sans MS" panose="030F0702030302020204" pitchFamily="66" charset="0"/>
              </a:rPr>
              <a:t>di decadenza </a:t>
            </a:r>
            <a:r>
              <a:rPr lang="it-IT" i="0" u="none" strike="noStrike" cap="none" dirty="0">
                <a:solidFill>
                  <a:schemeClr val="accent5">
                    <a:lumMod val="50000"/>
                  </a:schemeClr>
                </a:solidFill>
                <a:latin typeface="Comic Sans MS" panose="030F0702030302020204" pitchFamily="66" charset="0"/>
              </a:rPr>
              <a:t>dal momento in cui cessa la clandestinità </a:t>
            </a:r>
            <a:r>
              <a:rPr lang="it-IT" b="0" i="0" u="none" strike="noStrike" cap="none" dirty="0">
                <a:solidFill>
                  <a:schemeClr val="accent5">
                    <a:lumMod val="50000"/>
                  </a:schemeClr>
                </a:solidFill>
                <a:latin typeface="Comic Sans MS" panose="030F0702030302020204" pitchFamily="66" charset="0"/>
              </a:rPr>
              <a:t>e lo spossessato viene a conoscenza dell'illecito, o sia in condizione di averne conoscenza facendo uso della normale diligenza; resta, invece, a carico del convenuto </a:t>
            </a:r>
            <a:r>
              <a:rPr lang="it-IT" b="0" i="0" u="none" strike="noStrike" cap="none" dirty="0" err="1">
                <a:solidFill>
                  <a:schemeClr val="accent5">
                    <a:lumMod val="50000"/>
                  </a:schemeClr>
                </a:solidFill>
                <a:latin typeface="Comic Sans MS" panose="030F0702030302020204" pitchFamily="66" charset="0"/>
              </a:rPr>
              <a:t>spoliatore</a:t>
            </a:r>
            <a:r>
              <a:rPr lang="it-IT" b="0" i="0" u="none" strike="noStrike" cap="none" dirty="0">
                <a:solidFill>
                  <a:schemeClr val="accent5">
                    <a:lumMod val="50000"/>
                  </a:schemeClr>
                </a:solidFill>
                <a:latin typeface="Comic Sans MS" panose="030F0702030302020204" pitchFamily="66" charset="0"/>
              </a:rPr>
              <a:t> l'onere di provare l'intempestività dell'azione rispetto all'epoca di conoscenza o di conoscibilità dello spoglio (C. 20228/2009). </a:t>
            </a:r>
            <a:endParaRPr lang="it-IT"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65</a:t>
            </a:fld>
            <a:endParaRPr lang="it-IT" dirty="0"/>
          </a:p>
        </p:txBody>
      </p:sp>
    </p:spTree>
    <p:extLst>
      <p:ext uri="{BB962C8B-B14F-4D97-AF65-F5344CB8AC3E}">
        <p14:creationId xmlns:p14="http://schemas.microsoft.com/office/powerpoint/2010/main" val="6831311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Prova del possesso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i="0" cap="none" dirty="0">
                <a:solidFill>
                  <a:schemeClr val="accent5">
                    <a:lumMod val="50000"/>
                  </a:schemeClr>
                </a:solidFill>
                <a:effectLst/>
                <a:latin typeface="Comic Sans MS" panose="030F0702030302020204" pitchFamily="66" charset="0"/>
              </a:rPr>
              <a:t>Eccezione </a:t>
            </a:r>
            <a:r>
              <a:rPr lang="it-IT" b="0" i="1" cap="none" dirty="0">
                <a:solidFill>
                  <a:schemeClr val="accent5">
                    <a:lumMod val="50000"/>
                  </a:schemeClr>
                </a:solidFill>
                <a:effectLst/>
                <a:latin typeface="Comic Sans MS" panose="030F0702030302020204" pitchFamily="66" charset="0"/>
              </a:rPr>
              <a:t>feci sed iure feci </a:t>
            </a:r>
            <a:r>
              <a:rPr lang="it-IT" b="0" i="0" cap="none" dirty="0">
                <a:solidFill>
                  <a:schemeClr val="accent5">
                    <a:lumMod val="50000"/>
                  </a:schemeClr>
                </a:solidFill>
                <a:effectLst/>
                <a:latin typeface="Comic Sans MS" panose="030F0702030302020204" pitchFamily="66" charset="0"/>
              </a:rPr>
              <a:t>=&gt; L'elemento soggettivo dello spoglio non sussiste qualora quest'ultimo sia accompagnato dalla </a:t>
            </a:r>
            <a:r>
              <a:rPr lang="it-IT" b="1" i="0" cap="none" dirty="0">
                <a:solidFill>
                  <a:schemeClr val="accent5">
                    <a:lumMod val="50000"/>
                  </a:schemeClr>
                </a:solidFill>
                <a:effectLst/>
                <a:latin typeface="Comic Sans MS" panose="030F0702030302020204" pitchFamily="66" charset="0"/>
              </a:rPr>
              <a:t>convinzione di esercitare il proprio possesso</a:t>
            </a:r>
            <a:r>
              <a:rPr lang="it-IT" b="0" i="0" cap="none" dirty="0">
                <a:solidFill>
                  <a:schemeClr val="accent5">
                    <a:lumMod val="50000"/>
                  </a:schemeClr>
                </a:solidFill>
                <a:effectLst/>
                <a:latin typeface="Comic Sans MS" panose="030F0702030302020204" pitchFamily="66" charset="0"/>
              </a:rPr>
              <a:t> (</a:t>
            </a:r>
            <a:r>
              <a:rPr lang="it-IT" b="0" i="1" cap="none" dirty="0">
                <a:solidFill>
                  <a:schemeClr val="accent5">
                    <a:lumMod val="50000"/>
                  </a:schemeClr>
                </a:solidFill>
                <a:effectLst/>
                <a:latin typeface="Comic Sans MS" panose="030F0702030302020204" pitchFamily="66" charset="0"/>
              </a:rPr>
              <a:t>ius </a:t>
            </a:r>
            <a:r>
              <a:rPr lang="it-IT" b="0" i="1" cap="none" dirty="0" err="1">
                <a:solidFill>
                  <a:schemeClr val="accent5">
                    <a:lumMod val="50000"/>
                  </a:schemeClr>
                </a:solidFill>
                <a:effectLst/>
                <a:latin typeface="Comic Sans MS" panose="030F0702030302020204" pitchFamily="66" charset="0"/>
              </a:rPr>
              <a:t>possessionis</a:t>
            </a:r>
            <a:r>
              <a:rPr lang="it-IT" b="0" i="0" cap="none" dirty="0">
                <a:solidFill>
                  <a:schemeClr val="accent5">
                    <a:lumMod val="50000"/>
                  </a:schemeClr>
                </a:solidFill>
                <a:effectLst/>
                <a:latin typeface="Comic Sans MS" panose="030F0702030302020204" pitchFamily="66" charset="0"/>
              </a:rPr>
              <a:t>). </a:t>
            </a:r>
          </a:p>
          <a:p>
            <a:pPr algn="just">
              <a:lnSpc>
                <a:spcPct val="150000"/>
              </a:lnSpc>
            </a:pPr>
            <a:r>
              <a:rPr lang="it-IT" b="0" cap="none" dirty="0">
                <a:solidFill>
                  <a:schemeClr val="accent5">
                    <a:lumMod val="50000"/>
                  </a:schemeClr>
                </a:solidFill>
                <a:latin typeface="Comic Sans MS" panose="030F0702030302020204" pitchFamily="66" charset="0"/>
              </a:rPr>
              <a:t>N</a:t>
            </a:r>
            <a:r>
              <a:rPr lang="it-IT" b="0" i="0" cap="none" dirty="0">
                <a:solidFill>
                  <a:schemeClr val="accent5">
                    <a:lumMod val="50000"/>
                  </a:schemeClr>
                </a:solidFill>
                <a:effectLst/>
                <a:latin typeface="Comic Sans MS" panose="030F0702030302020204" pitchFamily="66" charset="0"/>
              </a:rPr>
              <a:t>ei giudizi possessori, l'eccezione </a:t>
            </a:r>
            <a:r>
              <a:rPr lang="it-IT" b="0" i="1" cap="none" dirty="0">
                <a:solidFill>
                  <a:schemeClr val="accent5">
                    <a:lumMod val="50000"/>
                  </a:schemeClr>
                </a:solidFill>
                <a:effectLst/>
                <a:latin typeface="Comic Sans MS" panose="030F0702030302020204" pitchFamily="66" charset="0"/>
              </a:rPr>
              <a:t>feci sed iure feci</a:t>
            </a:r>
            <a:r>
              <a:rPr lang="it-IT" b="0" i="0" cap="none" dirty="0">
                <a:solidFill>
                  <a:schemeClr val="accent5">
                    <a:lumMod val="50000"/>
                  </a:schemeClr>
                </a:solidFill>
                <a:effectLst/>
                <a:latin typeface="Comic Sans MS" panose="030F0702030302020204" pitchFamily="66" charset="0"/>
              </a:rPr>
              <a:t> non è ammissibile quando tenda a far valere non già lo </a:t>
            </a:r>
            <a:r>
              <a:rPr lang="it-IT" b="0" i="1" cap="none" dirty="0">
                <a:solidFill>
                  <a:schemeClr val="accent5">
                    <a:lumMod val="50000"/>
                  </a:schemeClr>
                </a:solidFill>
                <a:effectLst/>
                <a:latin typeface="Comic Sans MS" panose="030F0702030302020204" pitchFamily="66" charset="0"/>
              </a:rPr>
              <a:t>ius </a:t>
            </a:r>
            <a:r>
              <a:rPr lang="it-IT" b="0" i="1" cap="none" dirty="0" err="1">
                <a:solidFill>
                  <a:schemeClr val="accent5">
                    <a:lumMod val="50000"/>
                  </a:schemeClr>
                </a:solidFill>
                <a:effectLst/>
                <a:latin typeface="Comic Sans MS" panose="030F0702030302020204" pitchFamily="66" charset="0"/>
              </a:rPr>
              <a:t>possessionis</a:t>
            </a:r>
            <a:r>
              <a:rPr lang="it-IT" b="0" i="0" cap="none" dirty="0">
                <a:solidFill>
                  <a:schemeClr val="accent5">
                    <a:lumMod val="50000"/>
                  </a:schemeClr>
                </a:solidFill>
                <a:effectLst/>
                <a:latin typeface="Comic Sans MS" panose="030F0702030302020204" pitchFamily="66" charset="0"/>
              </a:rPr>
              <a:t>, cioè la sussistenza del possesso nello spogliatore, ma lo </a:t>
            </a:r>
            <a:r>
              <a:rPr lang="it-IT" b="0" i="1" cap="none" dirty="0">
                <a:solidFill>
                  <a:schemeClr val="accent5">
                    <a:lumMod val="50000"/>
                  </a:schemeClr>
                </a:solidFill>
                <a:effectLst/>
                <a:latin typeface="Comic Sans MS" panose="030F0702030302020204" pitchFamily="66" charset="0"/>
              </a:rPr>
              <a:t>ius </a:t>
            </a:r>
            <a:r>
              <a:rPr lang="it-IT" b="0" i="1" cap="none" dirty="0" err="1">
                <a:solidFill>
                  <a:schemeClr val="accent5">
                    <a:lumMod val="50000"/>
                  </a:schemeClr>
                </a:solidFill>
                <a:effectLst/>
                <a:latin typeface="Comic Sans MS" panose="030F0702030302020204" pitchFamily="66" charset="0"/>
              </a:rPr>
              <a:t>possidendi</a:t>
            </a:r>
            <a:r>
              <a:rPr lang="it-IT" b="0" i="0" cap="none" dirty="0">
                <a:solidFill>
                  <a:schemeClr val="accent5">
                    <a:lumMod val="50000"/>
                  </a:schemeClr>
                </a:solidFill>
                <a:effectLst/>
                <a:latin typeface="Comic Sans MS" panose="030F0702030302020204" pitchFamily="66" charset="0"/>
              </a:rPr>
              <a:t> ovvero il </a:t>
            </a:r>
            <a:r>
              <a:rPr lang="it-IT" b="1" i="0" cap="none" dirty="0">
                <a:solidFill>
                  <a:schemeClr val="accent5">
                    <a:lumMod val="50000"/>
                  </a:schemeClr>
                </a:solidFill>
                <a:effectLst/>
                <a:latin typeface="Comic Sans MS" panose="030F0702030302020204" pitchFamily="66" charset="0"/>
              </a:rPr>
              <a:t>diritto di possedere </a:t>
            </a:r>
            <a:r>
              <a:rPr lang="it-IT" b="0" i="0" cap="none" dirty="0">
                <a:solidFill>
                  <a:schemeClr val="accent5">
                    <a:lumMod val="50000"/>
                  </a:schemeClr>
                </a:solidFill>
                <a:effectLst/>
                <a:latin typeface="Comic Sans MS" panose="030F0702030302020204" pitchFamily="66" charset="0"/>
              </a:rPr>
              <a:t>(C. 2991/2019). </a:t>
            </a:r>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66</a:t>
            </a:fld>
            <a:endParaRPr lang="it-IT" dirty="0"/>
          </a:p>
        </p:txBody>
      </p:sp>
    </p:spTree>
    <p:extLst>
      <p:ext uri="{BB962C8B-B14F-4D97-AF65-F5344CB8AC3E}">
        <p14:creationId xmlns:p14="http://schemas.microsoft.com/office/powerpoint/2010/main" val="37655176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Prova del possesso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sz="1400" b="0" i="0" u="none" strike="noStrike" kern="1200" cap="none" spc="100" normalizeH="0" noProof="0" dirty="0">
                <a:ln>
                  <a:noFill/>
                </a:ln>
                <a:solidFill>
                  <a:srgbClr val="9ACF21">
                    <a:lumMod val="50000"/>
                  </a:srgbClr>
                </a:solidFill>
                <a:effectLst/>
                <a:uLnTx/>
                <a:uFillTx/>
                <a:latin typeface="Comic Sans MS" panose="030F0702030302020204" pitchFamily="66" charset="0"/>
              </a:rPr>
              <a:t>Per la prova del possesso è necessario provare una relazione di fatto con il bene (attraverso, principalmente, l’assunzione di sommarie informazioni dagli informatori).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it-IT" sz="1400" b="0" i="0" u="none" strike="noStrike" kern="1200" cap="none" spc="100" normalizeH="0" noProof="0" dirty="0">
              <a:ln>
                <a:noFill/>
              </a:ln>
              <a:solidFill>
                <a:srgbClr val="9ACF21">
                  <a:lumMod val="50000"/>
                </a:srgbClr>
              </a:solidFill>
              <a:effectLst/>
              <a:uLnTx/>
              <a:uFillTx/>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400" b="0" i="0" u="none" strike="noStrike" cap="none" dirty="0">
                <a:solidFill>
                  <a:schemeClr val="accent5">
                    <a:lumMod val="50000"/>
                  </a:schemeClr>
                </a:solidFill>
                <a:latin typeface="Comic Sans MS" panose="030F0702030302020204" pitchFamily="66" charset="0"/>
              </a:rPr>
              <a:t>L’esame dei titoli può essere consentito solo "</a:t>
            </a:r>
            <a:r>
              <a:rPr lang="it-IT" sz="1400" b="0" i="1" u="none" strike="noStrike" cap="none" dirty="0">
                <a:solidFill>
                  <a:schemeClr val="accent5">
                    <a:lumMod val="50000"/>
                  </a:schemeClr>
                </a:solidFill>
                <a:latin typeface="Comic Sans MS" panose="030F0702030302020204" pitchFamily="66" charset="0"/>
              </a:rPr>
              <a:t>ad </a:t>
            </a:r>
            <a:r>
              <a:rPr lang="it-IT" sz="1400" b="0" i="1" u="none" strike="noStrike" cap="none" dirty="0" err="1">
                <a:solidFill>
                  <a:schemeClr val="accent5">
                    <a:lumMod val="50000"/>
                  </a:schemeClr>
                </a:solidFill>
                <a:latin typeface="Comic Sans MS" panose="030F0702030302020204" pitchFamily="66" charset="0"/>
              </a:rPr>
              <a:t>colorandam</a:t>
            </a:r>
            <a:r>
              <a:rPr lang="it-IT" sz="1400" b="0" i="1" u="none" strike="noStrike" cap="none" dirty="0">
                <a:solidFill>
                  <a:schemeClr val="accent5">
                    <a:lumMod val="50000"/>
                  </a:schemeClr>
                </a:solidFill>
                <a:latin typeface="Comic Sans MS" panose="030F0702030302020204" pitchFamily="66" charset="0"/>
              </a:rPr>
              <a:t> </a:t>
            </a:r>
            <a:r>
              <a:rPr lang="it-IT" sz="1400" b="0" i="1" u="none" strike="noStrike" cap="none" dirty="0" err="1">
                <a:solidFill>
                  <a:schemeClr val="accent5">
                    <a:lumMod val="50000"/>
                  </a:schemeClr>
                </a:solidFill>
                <a:latin typeface="Comic Sans MS" panose="030F0702030302020204" pitchFamily="66" charset="0"/>
              </a:rPr>
              <a:t>possessionem</a:t>
            </a:r>
            <a:r>
              <a:rPr lang="it-IT" sz="1400" b="0" i="0" u="none" strike="noStrike" cap="none" dirty="0">
                <a:solidFill>
                  <a:schemeClr val="accent5">
                    <a:lumMod val="50000"/>
                  </a:schemeClr>
                </a:solidFill>
                <a:latin typeface="Comic Sans MS" panose="030F0702030302020204" pitchFamily="66" charset="0"/>
              </a:rPr>
              <a:t>", cioè al solo fine di individuare il diritto al cui esercizio corrisponde il possesso o comunque di determinare meglio i contorni del possesso già altrimenti dimostrato, e non anche per ricavare la prova del possesso dal regime legale o convenzionale del diritto reale corrispondente, né per escludere l'esistenza del già accertato potere di fatto (C. 24026/2004). </a:t>
            </a:r>
            <a:r>
              <a:rPr kumimoji="0" lang="it-IT" sz="1400" b="0" kern="1200" cap="none" spc="100" normalizeH="0" noProof="0" dirty="0">
                <a:ln>
                  <a:noFill/>
                </a:ln>
                <a:solidFill>
                  <a:schemeClr val="accent5">
                    <a:lumMod val="50000"/>
                  </a:schemeClr>
                </a:solidFill>
                <a:effectLst/>
                <a:uLnTx/>
                <a:uFillTx/>
                <a:latin typeface="Comic Sans MS" panose="030F0702030302020204" pitchFamily="66" charset="0"/>
              </a:rPr>
              <a:t>È in</a:t>
            </a:r>
            <a:r>
              <a:rPr lang="it-IT" sz="1400" b="0" cap="none" dirty="0">
                <a:solidFill>
                  <a:schemeClr val="accent5">
                    <a:lumMod val="50000"/>
                  </a:schemeClr>
                </a:solidFill>
                <a:latin typeface="Comic Sans MS" panose="030F0702030302020204" pitchFamily="66" charset="0"/>
              </a:rPr>
              <a:t>fatti in discussione esclusivamente il fatto storico dell’esistenza del corrispondente potere di fatto sulla cosa.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it-IT" sz="1400" b="0" cap="none" dirty="0">
              <a:solidFill>
                <a:schemeClr val="accent5">
                  <a:lumMod val="50000"/>
                </a:schemeClr>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sz="1400" b="0" i="0" u="none" strike="noStrike" kern="1200" cap="none" spc="100" normalizeH="0" noProof="0" dirty="0">
                <a:ln>
                  <a:noFill/>
                </a:ln>
                <a:solidFill>
                  <a:schemeClr val="accent5">
                    <a:lumMod val="50000"/>
                  </a:schemeClr>
                </a:solidFill>
                <a:effectLst/>
                <a:uLnTx/>
                <a:uFillTx/>
                <a:latin typeface="Comic Sans MS" panose="030F0702030302020204" pitchFamily="66" charset="0"/>
              </a:rPr>
              <a:t>Compossesso: ricorre lo spoglio quando </a:t>
            </a:r>
            <a:r>
              <a:rPr lang="it-IT" sz="1400" b="0" cap="none" dirty="0">
                <a:solidFill>
                  <a:schemeClr val="accent5">
                    <a:lumMod val="50000"/>
                  </a:schemeClr>
                </a:solidFill>
                <a:latin typeface="Comic Sans MS" panose="030F0702030302020204" pitchFamily="66" charset="0"/>
              </a:rPr>
              <a:t>l’atto compiuto dal compossessore abbia travalicato i limiti del compossesso impedendo l’uso paritario della </a:t>
            </a:r>
            <a:r>
              <a:rPr lang="it-IT" sz="1400" b="0" i="1" cap="none" dirty="0">
                <a:solidFill>
                  <a:schemeClr val="accent5">
                    <a:lumMod val="50000"/>
                  </a:schemeClr>
                </a:solidFill>
                <a:latin typeface="Comic Sans MS" panose="030F0702030302020204" pitchFamily="66" charset="0"/>
              </a:rPr>
              <a:t>res </a:t>
            </a:r>
            <a:r>
              <a:rPr lang="it-IT" sz="1400" b="0" cap="none" dirty="0">
                <a:solidFill>
                  <a:schemeClr val="accent5">
                    <a:lumMod val="50000"/>
                  </a:schemeClr>
                </a:solidFill>
                <a:latin typeface="Comic Sans MS" panose="030F0702030302020204" pitchFamily="66" charset="0"/>
              </a:rPr>
              <a:t>agli altri compossessori (C. 14878/2002). </a:t>
            </a:r>
            <a:endParaRPr kumimoji="0" lang="it-IT" sz="1400" b="1" i="0" u="none" strike="noStrike" kern="1200" cap="none" spc="100" normalizeH="0" noProof="0" dirty="0">
              <a:ln>
                <a:noFill/>
              </a:ln>
              <a:solidFill>
                <a:schemeClr val="accent5">
                  <a:lumMod val="50000"/>
                </a:schemeClr>
              </a:solidFill>
              <a:effectLst/>
              <a:uLnTx/>
              <a:uFillTx/>
              <a:latin typeface="Comic Sans MS" panose="030F0702030302020204" pitchFamily="66" charset="0"/>
            </a:endParaRPr>
          </a:p>
          <a:p>
            <a:pPr algn="just">
              <a:lnSpc>
                <a:spcPct val="150000"/>
              </a:lnSpc>
            </a:pPr>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a:xfrm>
            <a:off x="11042248" y="6356350"/>
            <a:ext cx="959252" cy="365125"/>
          </a:xfrm>
        </p:spPr>
        <p:txBody>
          <a:bodyPr rtlCol="0"/>
          <a:lstStyle>
            <a:defPPr>
              <a:defRPr lang="it-IT"/>
            </a:defPPr>
          </a:lstStyle>
          <a:p>
            <a:pPr rtl="0"/>
            <a:r>
              <a:rPr lang="it-IT" dirty="0"/>
              <a:t> </a:t>
            </a:r>
            <a:fld id="{EA87306C-81BA-4795-A5CA-9392456A8C1E}" type="slidenum">
              <a:rPr lang="it-IT" smtClean="0"/>
              <a:pPr rtl="0"/>
              <a:t>67</a:t>
            </a:fld>
            <a:endParaRPr lang="it-IT" dirty="0"/>
          </a:p>
        </p:txBody>
      </p:sp>
    </p:spTree>
    <p:extLst>
      <p:ext uri="{BB962C8B-B14F-4D97-AF65-F5344CB8AC3E}">
        <p14:creationId xmlns:p14="http://schemas.microsoft.com/office/powerpoint/2010/main" val="25720796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Servitù</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sz="1600" b="0" i="0" cap="none" dirty="0">
                <a:solidFill>
                  <a:schemeClr val="accent5">
                    <a:lumMod val="50000"/>
                  </a:schemeClr>
                </a:solidFill>
                <a:effectLst/>
                <a:latin typeface="Comic Sans MS" panose="030F0702030302020204" pitchFamily="66" charset="0"/>
              </a:rPr>
              <a:t>Ai fini della tutela del possesso di una servitù, per accertare e qualificare la relazione di fatto instauratasi tra il ricorrente e il fondo che si assume servente, non è sufficiente avere riguardo alla pratica dell'anno precedente come, invece, prevede  l’art. 1066 c.c. dovendosi valutare l'intera relazione di fatto, così come si è sviluppata nel tempo (C. 16956/2002).</a:t>
            </a:r>
          </a:p>
          <a:p>
            <a:pPr algn="just">
              <a:lnSpc>
                <a:spcPct val="150000"/>
              </a:lnSpc>
            </a:pPr>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68</a:t>
            </a:fld>
            <a:endParaRPr lang="it-IT" dirty="0"/>
          </a:p>
        </p:txBody>
      </p:sp>
    </p:spTree>
    <p:extLst>
      <p:ext uri="{BB962C8B-B14F-4D97-AF65-F5344CB8AC3E}">
        <p14:creationId xmlns:p14="http://schemas.microsoft.com/office/powerpoint/2010/main" val="23260677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Servitù di passaggio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sz="1400" b="0" i="0" cap="none" dirty="0">
                <a:solidFill>
                  <a:schemeClr val="accent5">
                    <a:lumMod val="50000"/>
                  </a:schemeClr>
                </a:solidFill>
                <a:effectLst/>
                <a:latin typeface="Comic Sans MS" panose="030F0702030302020204" pitchFamily="66" charset="0"/>
              </a:rPr>
              <a:t>Non ricorrono gli estremi dello spoglio quando l'esercizio da parte del proprietario della facoltà riconosciutagli dalla legge di </a:t>
            </a:r>
            <a:r>
              <a:rPr lang="it-IT" sz="1400" b="1" i="0" cap="none" dirty="0">
                <a:solidFill>
                  <a:schemeClr val="accent5">
                    <a:lumMod val="50000"/>
                  </a:schemeClr>
                </a:solidFill>
                <a:effectLst/>
                <a:latin typeface="Comic Sans MS" panose="030F0702030302020204" pitchFamily="66" charset="0"/>
              </a:rPr>
              <a:t>chiudere il proprio fondo</a:t>
            </a:r>
            <a:r>
              <a:rPr lang="it-IT" sz="1400" b="0" i="0" cap="none" dirty="0">
                <a:solidFill>
                  <a:schemeClr val="accent5">
                    <a:lumMod val="50000"/>
                  </a:schemeClr>
                </a:solidFill>
                <a:effectLst/>
                <a:latin typeface="Comic Sans MS" panose="030F0702030302020204" pitchFamily="66" charset="0"/>
              </a:rPr>
              <a:t> si attua in maniera tale da consentire agli eventuali possessori del libero passaggio attraverso il medesimo, di continuare di fatto il possesso corrispondente alla </a:t>
            </a:r>
            <a:r>
              <a:rPr lang="it-IT" sz="1400" b="1" i="0" cap="none" dirty="0">
                <a:solidFill>
                  <a:schemeClr val="accent5">
                    <a:lumMod val="50000"/>
                  </a:schemeClr>
                </a:solidFill>
                <a:effectLst/>
                <a:latin typeface="Comic Sans MS" panose="030F0702030302020204" pitchFamily="66" charset="0"/>
              </a:rPr>
              <a:t>servitù di passaggio</a:t>
            </a:r>
            <a:r>
              <a:rPr lang="it-IT" sz="1400" b="0" i="0" cap="none" dirty="0">
                <a:solidFill>
                  <a:schemeClr val="accent5">
                    <a:lumMod val="50000"/>
                  </a:schemeClr>
                </a:solidFill>
                <a:effectLst/>
                <a:latin typeface="Comic Sans MS" panose="030F0702030302020204" pitchFamily="66" charset="0"/>
              </a:rPr>
              <a:t> (C. 1825/2000).</a:t>
            </a:r>
          </a:p>
          <a:p>
            <a:pPr algn="just">
              <a:lnSpc>
                <a:spcPct val="150000"/>
              </a:lnSpc>
            </a:pPr>
            <a:r>
              <a:rPr lang="it-IT" sz="1400" b="0" i="0" cap="none" dirty="0">
                <a:solidFill>
                  <a:schemeClr val="accent5">
                    <a:lumMod val="50000"/>
                  </a:schemeClr>
                </a:solidFill>
                <a:effectLst/>
                <a:latin typeface="Comic Sans MS" panose="030F0702030302020204" pitchFamily="66" charset="0"/>
              </a:rPr>
              <a:t>Analogamente l'</a:t>
            </a:r>
            <a:r>
              <a:rPr lang="it-IT" sz="1400" b="1" i="0" cap="none" dirty="0">
                <a:solidFill>
                  <a:schemeClr val="accent5">
                    <a:lumMod val="50000"/>
                  </a:schemeClr>
                </a:solidFill>
                <a:effectLst/>
                <a:latin typeface="Comic Sans MS" panose="030F0702030302020204" pitchFamily="66" charset="0"/>
              </a:rPr>
              <a:t>installazione di un cancello sul fondo gravato da servitù di passaggio</a:t>
            </a:r>
            <a:r>
              <a:rPr lang="it-IT" sz="1400" b="0" i="0" cap="none" dirty="0">
                <a:solidFill>
                  <a:schemeClr val="accent5">
                    <a:lumMod val="50000"/>
                  </a:schemeClr>
                </a:solidFill>
                <a:effectLst/>
                <a:latin typeface="Comic Sans MS" panose="030F0702030302020204" pitchFamily="66" charset="0"/>
              </a:rPr>
              <a:t> non costituisce spoglio se, salvo un trascurabile disagio, non impedisce l'ingresso e il transito al proprietario del fondo dominante ovvero non diminuisce apprezzabilmente l'</a:t>
            </a:r>
            <a:r>
              <a:rPr lang="it-IT" sz="1400" b="0" i="1" cap="none" dirty="0" err="1">
                <a:solidFill>
                  <a:schemeClr val="accent5">
                    <a:lumMod val="50000"/>
                  </a:schemeClr>
                </a:solidFill>
                <a:effectLst/>
                <a:latin typeface="Comic Sans MS" panose="030F0702030302020204" pitchFamily="66" charset="0"/>
              </a:rPr>
              <a:t>utilitas</a:t>
            </a:r>
            <a:r>
              <a:rPr lang="it-IT" sz="1400" b="0" i="0" cap="none" dirty="0">
                <a:solidFill>
                  <a:schemeClr val="accent5">
                    <a:lumMod val="50000"/>
                  </a:schemeClr>
                </a:solidFill>
                <a:effectLst/>
                <a:latin typeface="Comic Sans MS" panose="030F0702030302020204" pitchFamily="66" charset="0"/>
              </a:rPr>
              <a:t> della servitù (C. 12949/2000). </a:t>
            </a:r>
          </a:p>
          <a:p>
            <a:pPr algn="just">
              <a:lnSpc>
                <a:spcPct val="150000"/>
              </a:lnSpc>
            </a:pPr>
            <a:r>
              <a:rPr lang="it-IT" sz="1400" b="0" i="0" cap="none" dirty="0">
                <a:solidFill>
                  <a:schemeClr val="accent5">
                    <a:lumMod val="50000"/>
                  </a:schemeClr>
                </a:solidFill>
                <a:effectLst/>
                <a:latin typeface="Comic Sans MS" panose="030F0702030302020204" pitchFamily="66" charset="0"/>
              </a:rPr>
              <a:t>Compie un atto di spoglio il proprietario di una </a:t>
            </a:r>
            <a:r>
              <a:rPr lang="it-IT" sz="1400" b="1" i="0" cap="none" dirty="0">
                <a:solidFill>
                  <a:schemeClr val="accent5">
                    <a:lumMod val="50000"/>
                  </a:schemeClr>
                </a:solidFill>
                <a:effectLst/>
                <a:latin typeface="Comic Sans MS" panose="030F0702030302020204" pitchFamily="66" charset="0"/>
              </a:rPr>
              <a:t>strada</a:t>
            </a:r>
            <a:r>
              <a:rPr lang="it-IT" sz="1400" b="0" i="0" cap="none" dirty="0">
                <a:solidFill>
                  <a:schemeClr val="accent5">
                    <a:lumMod val="50000"/>
                  </a:schemeClr>
                </a:solidFill>
                <a:effectLst/>
                <a:latin typeface="Comic Sans MS" panose="030F0702030302020204" pitchFamily="66" charset="0"/>
              </a:rPr>
              <a:t> che, dopo aver cambiato la serratura del cancello posto al suo ingresso, rifiuti di consegnare le nuove </a:t>
            </a:r>
            <a:r>
              <a:rPr lang="it-IT" sz="1400" b="1" i="0" cap="none" dirty="0">
                <a:solidFill>
                  <a:schemeClr val="accent5">
                    <a:lumMod val="50000"/>
                  </a:schemeClr>
                </a:solidFill>
                <a:effectLst/>
                <a:latin typeface="Comic Sans MS" panose="030F0702030302020204" pitchFamily="66" charset="0"/>
              </a:rPr>
              <a:t>chiavi</a:t>
            </a:r>
            <a:r>
              <a:rPr lang="it-IT" sz="1400" b="0" i="0" cap="none" dirty="0">
                <a:solidFill>
                  <a:schemeClr val="accent5">
                    <a:lumMod val="50000"/>
                  </a:schemeClr>
                </a:solidFill>
                <a:effectLst/>
                <a:latin typeface="Comic Sans MS" panose="030F0702030302020204" pitchFamily="66" charset="0"/>
              </a:rPr>
              <a:t> a coloro che da tempo esercitano sulla stessa una </a:t>
            </a:r>
            <a:r>
              <a:rPr lang="it-IT" sz="1400" b="1" i="0" cap="none" dirty="0">
                <a:solidFill>
                  <a:schemeClr val="accent5">
                    <a:lumMod val="50000"/>
                  </a:schemeClr>
                </a:solidFill>
                <a:effectLst/>
                <a:latin typeface="Comic Sans MS" panose="030F0702030302020204" pitchFamily="66" charset="0"/>
              </a:rPr>
              <a:t>servitù di passaggio </a:t>
            </a:r>
            <a:r>
              <a:rPr lang="it-IT" sz="1400" b="0" i="0" cap="none" dirty="0">
                <a:solidFill>
                  <a:schemeClr val="accent5">
                    <a:lumMod val="50000"/>
                  </a:schemeClr>
                </a:solidFill>
                <a:effectLst/>
                <a:latin typeface="Comic Sans MS" panose="030F0702030302020204" pitchFamily="66" charset="0"/>
              </a:rPr>
              <a:t>(C. 14819/2014).</a:t>
            </a:r>
            <a:endParaRPr lang="it-IT" sz="1400"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69</a:t>
            </a:fld>
            <a:endParaRPr lang="it-IT" dirty="0"/>
          </a:p>
        </p:txBody>
      </p:sp>
    </p:spTree>
    <p:extLst>
      <p:ext uri="{BB962C8B-B14F-4D97-AF65-F5344CB8AC3E}">
        <p14:creationId xmlns:p14="http://schemas.microsoft.com/office/powerpoint/2010/main" val="22816364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Beni demaniali</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sz="1600" b="0" i="0" cap="none" dirty="0">
                <a:solidFill>
                  <a:schemeClr val="accent5">
                    <a:lumMod val="50000"/>
                  </a:schemeClr>
                </a:solidFill>
                <a:effectLst/>
                <a:latin typeface="Comic Sans MS" panose="030F0702030302020204" pitchFamily="66" charset="0"/>
              </a:rPr>
              <a:t>Per il disposto dell’art. 1145, comma 2, c.c. </a:t>
            </a:r>
            <a:r>
              <a:rPr lang="it-IT" sz="1600" i="0" cap="none" dirty="0">
                <a:solidFill>
                  <a:schemeClr val="accent5">
                    <a:lumMod val="50000"/>
                  </a:schemeClr>
                </a:solidFill>
                <a:effectLst/>
                <a:latin typeface="Comic Sans MS" panose="030F0702030302020204" pitchFamily="66" charset="0"/>
              </a:rPr>
              <a:t>nei rapporti tra privati</a:t>
            </a:r>
            <a:r>
              <a:rPr lang="it-IT" sz="1600" b="0" i="0" cap="none" dirty="0">
                <a:solidFill>
                  <a:schemeClr val="accent5">
                    <a:lumMod val="50000"/>
                  </a:schemeClr>
                </a:solidFill>
                <a:effectLst/>
                <a:latin typeface="Comic Sans MS" panose="030F0702030302020204" pitchFamily="66" charset="0"/>
              </a:rPr>
              <a:t> </a:t>
            </a:r>
            <a:r>
              <a:rPr lang="it-IT" sz="1600" i="0" cap="none" dirty="0">
                <a:solidFill>
                  <a:schemeClr val="accent5">
                    <a:lumMod val="50000"/>
                  </a:schemeClr>
                </a:solidFill>
                <a:effectLst/>
                <a:latin typeface="Comic Sans MS" panose="030F0702030302020204" pitchFamily="66" charset="0"/>
              </a:rPr>
              <a:t>è esperibile l'azione di reintegra </a:t>
            </a:r>
            <a:r>
              <a:rPr lang="it-IT" sz="1600" b="0" i="0" cap="none" dirty="0">
                <a:solidFill>
                  <a:schemeClr val="accent5">
                    <a:lumMod val="50000"/>
                  </a:schemeClr>
                </a:solidFill>
                <a:effectLst/>
                <a:latin typeface="Comic Sans MS" panose="030F0702030302020204" pitchFamily="66" charset="0"/>
              </a:rPr>
              <a:t>anche rispetto ai beni appartenenti al pubblico demanio ed ai beni degli enti pubblici territoriali ad essi equiparati, senza che occorra che l'esercizio del possesso corrisponda ad un uso speciale od eccezionale del bene demaniale (C. 15289/2001). </a:t>
            </a:r>
          </a:p>
          <a:p>
            <a:pPr algn="just">
              <a:lnSpc>
                <a:spcPct val="150000"/>
              </a:lnSpc>
            </a:pPr>
            <a:endParaRPr lang="it-IT" sz="1600" b="0" cap="none" dirty="0">
              <a:solidFill>
                <a:schemeClr val="accent5">
                  <a:lumMod val="50000"/>
                </a:schemeClr>
              </a:solidFill>
              <a:latin typeface="Comic Sans MS" panose="030F0702030302020204" pitchFamily="66" charset="0"/>
            </a:endParaRPr>
          </a:p>
          <a:p>
            <a:pPr algn="just">
              <a:lnSpc>
                <a:spcPct val="150000"/>
              </a:lnSpc>
            </a:pPr>
            <a:r>
              <a:rPr lang="it-IT" sz="1600" b="0" i="0" cap="none" dirty="0">
                <a:solidFill>
                  <a:schemeClr val="accent5">
                    <a:lumMod val="50000"/>
                  </a:schemeClr>
                </a:solidFill>
                <a:effectLst/>
                <a:latin typeface="Comic Sans MS" panose="030F0702030302020204" pitchFamily="66" charset="0"/>
              </a:rPr>
              <a:t>La controversia possessoria fra privati riguardante un bene appartenente al demanio pubblico non coinvolge la P.A. e, pertanto, non pone alcuna questione di giurisdizione (C. 737/2000). </a:t>
            </a:r>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70</a:t>
            </a:fld>
            <a:endParaRPr lang="it-IT" dirty="0"/>
          </a:p>
        </p:txBody>
      </p:sp>
    </p:spTree>
    <p:extLst>
      <p:ext uri="{BB962C8B-B14F-4D97-AF65-F5344CB8AC3E}">
        <p14:creationId xmlns:p14="http://schemas.microsoft.com/office/powerpoint/2010/main" val="40709789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ATTUAZIONE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sz="1400" b="0" i="0" cap="none" dirty="0">
                <a:effectLst/>
                <a:latin typeface="Comic Sans MS" panose="030F0702030302020204" pitchFamily="66" charset="0"/>
              </a:rPr>
              <a:t>Conformemente a quanto detto in merito all’art. 669 </a:t>
            </a:r>
            <a:r>
              <a:rPr lang="it-IT" sz="1400" b="0" i="1" cap="none" dirty="0" err="1">
                <a:effectLst/>
                <a:latin typeface="Comic Sans MS" panose="030F0702030302020204" pitchFamily="66" charset="0"/>
              </a:rPr>
              <a:t>duodecies</a:t>
            </a:r>
            <a:r>
              <a:rPr lang="it-IT" sz="1400" b="0" i="0" cap="none" dirty="0">
                <a:effectLst/>
                <a:latin typeface="Comic Sans MS" panose="030F0702030302020204" pitchFamily="66" charset="0"/>
              </a:rPr>
              <a:t> c.p.c.:</a:t>
            </a:r>
          </a:p>
          <a:p>
            <a:pPr algn="just">
              <a:lnSpc>
                <a:spcPct val="150000"/>
              </a:lnSpc>
            </a:pPr>
            <a:r>
              <a:rPr lang="it-IT" sz="1400" b="0" i="0" cap="none" dirty="0">
                <a:effectLst/>
                <a:latin typeface="Comic Sans MS" panose="030F0702030302020204" pitchFamily="66" charset="0"/>
              </a:rPr>
              <a:t>«L'interdetto possessorio, a differenza della sentenza resa nella successiva fase di merito, non è suscettibile di esecuzione forzata ma solo di attuazione, ai sensi dell'art. 669 </a:t>
            </a:r>
            <a:r>
              <a:rPr lang="it-IT" sz="1400" b="0" i="1" cap="none" dirty="0" err="1">
                <a:effectLst/>
                <a:latin typeface="Comic Sans MS" panose="030F0702030302020204" pitchFamily="66" charset="0"/>
              </a:rPr>
              <a:t>duodecies</a:t>
            </a:r>
            <a:r>
              <a:rPr lang="it-IT" sz="1400" b="0" i="1" cap="none" dirty="0">
                <a:effectLst/>
                <a:latin typeface="Comic Sans MS" panose="030F0702030302020204" pitchFamily="66" charset="0"/>
              </a:rPr>
              <a:t> </a:t>
            </a:r>
            <a:r>
              <a:rPr lang="it-IT" sz="1400" b="0" i="0" cap="none" dirty="0">
                <a:effectLst/>
                <a:latin typeface="Comic Sans MS" panose="030F0702030302020204" pitchFamily="66" charset="0"/>
              </a:rPr>
              <a:t>c.p.c., con la conseguenza che è </a:t>
            </a:r>
            <a:r>
              <a:rPr lang="it-IT" sz="1400" i="0" cap="none" dirty="0">
                <a:effectLst/>
                <a:latin typeface="Comic Sans MS" panose="030F0702030302020204" pitchFamily="66" charset="0"/>
              </a:rPr>
              <a:t>inammissibile sia l'intimazione del precetto sia la proposizione di opposizioni </a:t>
            </a:r>
            <a:r>
              <a:rPr lang="it-IT" sz="1400" b="0" i="0" cap="none" dirty="0">
                <a:effectLst/>
                <a:latin typeface="Comic Sans MS" panose="030F0702030302020204" pitchFamily="66" charset="0"/>
              </a:rPr>
              <a:t>allo stesso, dovendo proporsi ogni contestazione al giudice che ha emanato il provvedimento» (C. 27392/2022).</a:t>
            </a:r>
          </a:p>
          <a:p>
            <a:pPr algn="just">
              <a:lnSpc>
                <a:spcPct val="150000"/>
              </a:lnSpc>
            </a:pPr>
            <a:r>
              <a:rPr lang="it-IT" sz="1400" b="0" cap="none" dirty="0">
                <a:latin typeface="Comic Sans MS" panose="030F0702030302020204" pitchFamily="66" charset="0"/>
              </a:rPr>
              <a:t>A chiarimento e superamento delle precedenti pronunce che discutevano sulla notifica del titolo e del precetto.</a:t>
            </a:r>
          </a:p>
          <a:p>
            <a:pPr algn="just">
              <a:lnSpc>
                <a:spcPct val="150000"/>
              </a:lnSpc>
            </a:pPr>
            <a:r>
              <a:rPr lang="it-IT" sz="1400" b="0" i="0" cap="none" dirty="0">
                <a:effectLst/>
                <a:latin typeface="Comic Sans MS" panose="030F0702030302020204" pitchFamily="66" charset="0"/>
              </a:rPr>
              <a:t>Non deve essere seguita la disciplina normativa dell'esecuzione forzata relativa agli obblighi di fare stabilita negli artt. 612 - 614 c.p.c., pertanto, non è necessaria la notificazione del precetto con la conseguenza che le spese sostenute per la sua eventuale intimazione non sono ripetibili</a:t>
            </a:r>
            <a:r>
              <a:rPr kumimoji="0" lang="it-IT" sz="1400" b="0" i="0" u="none" strike="noStrike" kern="1200" cap="none" spc="100" normalizeH="0" baseline="0" noProof="0" dirty="0">
                <a:ln>
                  <a:noFill/>
                </a:ln>
                <a:solidFill>
                  <a:srgbClr val="6B8043">
                    <a:lumMod val="50000"/>
                  </a:srgbClr>
                </a:solidFill>
                <a:effectLst/>
                <a:uLnTx/>
                <a:uFillTx/>
                <a:latin typeface="Comic Sans MS" panose="030F0702030302020204" pitchFamily="66" charset="0"/>
                <a:ea typeface="+mn-ea"/>
                <a:cs typeface="+mn-cs"/>
              </a:rPr>
              <a:t> (C. 6621/2008).  </a:t>
            </a: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71</a:t>
            </a:fld>
            <a:endParaRPr lang="it-IT" dirty="0"/>
          </a:p>
        </p:txBody>
      </p:sp>
    </p:spTree>
    <p:extLst>
      <p:ext uri="{BB962C8B-B14F-4D97-AF65-F5344CB8AC3E}">
        <p14:creationId xmlns:p14="http://schemas.microsoft.com/office/powerpoint/2010/main" val="33844817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ATTUAZIONE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sz="1600" b="0" i="0" u="none" strike="noStrike" kern="1200" cap="none" spc="100" normalizeH="0" noProof="0" dirty="0">
                <a:ln>
                  <a:noFill/>
                </a:ln>
                <a:effectLst/>
                <a:uLnTx/>
                <a:uFillTx/>
                <a:latin typeface="Comic Sans MS" panose="030F0702030302020204" pitchFamily="66" charset="0"/>
              </a:rPr>
              <a:t>C. 27392/2022: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600" b="0" cap="none" dirty="0">
                <a:latin typeface="Comic Sans MS" panose="030F0702030302020204" pitchFamily="66" charset="0"/>
              </a:rPr>
              <a:t>-</a:t>
            </a:r>
            <a:r>
              <a:rPr lang="it-IT" sz="1600" b="0" i="0" u="none" strike="noStrike" cap="none" dirty="0">
                <a:latin typeface="Comic Sans MS" panose="030F0702030302020204" pitchFamily="66" charset="0"/>
              </a:rPr>
              <a:t>il provvedimento di reintegrazione nel possesso è assimilabile ad una misura cautelare anticipatoria, avente per oggetto un obbligo di fare che si attua nelle forme dell’art. 669</a:t>
            </a:r>
            <a:r>
              <a:rPr lang="it-IT" sz="1600" b="0" cap="none" dirty="0">
                <a:latin typeface="Comic Sans MS" panose="030F0702030302020204" pitchFamily="66" charset="0"/>
              </a:rPr>
              <a:t> </a:t>
            </a:r>
            <a:r>
              <a:rPr lang="it-IT" sz="1600" b="0" i="1" u="none" strike="noStrike" cap="none" dirty="0" err="1">
                <a:latin typeface="Comic Sans MS" panose="030F0702030302020204" pitchFamily="66" charset="0"/>
              </a:rPr>
              <a:t>duodecies</a:t>
            </a:r>
            <a:r>
              <a:rPr lang="it-IT" sz="1600" b="0" i="1" u="none" strike="noStrike" cap="none" dirty="0">
                <a:latin typeface="Comic Sans MS" panose="030F0702030302020204" pitchFamily="66" charset="0"/>
              </a:rPr>
              <a:t> </a:t>
            </a:r>
            <a:r>
              <a:rPr lang="it-IT" sz="1600" b="0" i="0" u="none" strike="noStrike" cap="none" dirty="0">
                <a:latin typeface="Comic Sans MS" panose="030F0702030302020204" pitchFamily="66" charset="0"/>
              </a:rPr>
              <a:t>c.p.c. e non osservando il procedimento esecutivo;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600" b="0" i="0" u="none" strike="noStrike" cap="none" dirty="0">
                <a:latin typeface="Comic Sans MS" panose="030F0702030302020204" pitchFamily="66" charset="0"/>
              </a:rPr>
              <a:t>- il provvedimento cautelare avente ad oggetto obblighi di consegna, rilascio, fare, non fare, </a:t>
            </a:r>
            <a:r>
              <a:rPr lang="it-IT" sz="1600" b="0" i="1" u="none" strike="noStrike" cap="none" dirty="0">
                <a:latin typeface="Comic Sans MS" panose="030F0702030302020204" pitchFamily="66" charset="0"/>
              </a:rPr>
              <a:t>si attua, non si esegue</a:t>
            </a:r>
            <a:r>
              <a:rPr lang="it-IT" sz="1600" b="0" i="0" u="none" strike="noStrike" cap="none" dirty="0">
                <a:latin typeface="Comic Sans MS" panose="030F0702030302020204" pitchFamily="66" charset="0"/>
              </a:rPr>
              <a:t>;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600" b="0" cap="none" dirty="0">
                <a:latin typeface="Comic Sans MS" panose="030F0702030302020204" pitchFamily="66" charset="0"/>
              </a:rPr>
              <a:t>- </a:t>
            </a:r>
            <a:r>
              <a:rPr lang="it-IT" sz="1600" b="0" i="0" u="none" strike="noStrike" cap="none" dirty="0">
                <a:latin typeface="Comic Sans MS" panose="030F0702030302020204" pitchFamily="66" charset="0"/>
              </a:rPr>
              <a:t>è demandato al giudice che ha emanato il provvedimento cautelare il controllo sull’attuazione degli obblighi di consegna, di rilascio, di fare o di non fare nonché la determinazione delle modalità con le quali la stessa deve avvenire, risolvendo difficoltà e contestazioni; ogni altra questione dovrà essere posta nel giudizio di merito; </a:t>
            </a:r>
          </a:p>
          <a:p>
            <a:pPr algn="just"/>
            <a:endParaRPr lang="it-IT" sz="1400" b="0" i="0" u="none" strike="noStrike" cap="none" dirty="0">
              <a:solidFill>
                <a:srgbClr val="000000"/>
              </a:solidFill>
              <a:latin typeface="Comic Sans MS" panose="030F0702030302020204" pitchFamily="66" charset="0"/>
            </a:endParaRPr>
          </a:p>
          <a:p>
            <a:pPr algn="just">
              <a:lnSpc>
                <a:spcPct val="150000"/>
              </a:lnSpc>
            </a:pPr>
            <a:endParaRPr lang="it-IT" sz="1400" b="0" i="0" cap="none" dirty="0">
              <a:effectLst/>
              <a:latin typeface="Comic Sans MS" panose="030F0702030302020204" pitchFamily="66" charset="0"/>
            </a:endParaRP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72</a:t>
            </a:fld>
            <a:endParaRPr lang="it-IT" dirty="0"/>
          </a:p>
        </p:txBody>
      </p:sp>
    </p:spTree>
    <p:extLst>
      <p:ext uri="{BB962C8B-B14F-4D97-AF65-F5344CB8AC3E}">
        <p14:creationId xmlns:p14="http://schemas.microsoft.com/office/powerpoint/2010/main" val="42504188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ATTUAZIONE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sz="1200" b="0" i="0" u="none" strike="noStrike" kern="1200" cap="none" spc="100" normalizeH="0" noProof="0" dirty="0">
                <a:ln>
                  <a:noFill/>
                </a:ln>
                <a:solidFill>
                  <a:srgbClr val="6B8043">
                    <a:lumMod val="50000"/>
                  </a:srgbClr>
                </a:solidFill>
                <a:effectLst/>
                <a:uLnTx/>
                <a:uFillTx/>
                <a:latin typeface="Comic Sans MS" panose="030F0702030302020204" pitchFamily="66" charset="0"/>
              </a:rPr>
              <a:t>C. 27392/2022: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200" b="0" cap="none" baseline="0" dirty="0">
                <a:latin typeface="Comic Sans MS" panose="030F0702030302020204" pitchFamily="66" charset="0"/>
                <a:ea typeface="+mn-ea"/>
                <a:cs typeface="+mn-cs"/>
              </a:rPr>
              <a:t>-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l’attuazione </a:t>
            </a:r>
            <a:r>
              <a:rPr kumimoji="0" lang="it-IT" sz="1200" i="0" u="none" strike="noStrike" kern="1200" cap="none" spc="100" normalizeH="0" baseline="0" noProof="0" dirty="0">
                <a:ln>
                  <a:noFill/>
                </a:ln>
                <a:effectLst/>
                <a:uLnTx/>
                <a:uFillTx/>
                <a:latin typeface="Comic Sans MS" panose="030F0702030302020204" pitchFamily="66" charset="0"/>
                <a:ea typeface="+mn-ea"/>
                <a:cs typeface="+mn-cs"/>
              </a:rPr>
              <a:t>non deve seguire le formalità del processo esecutivo</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 a partire dalla notifica del precetto quale atto preparatorio e preliminare rispetto al processo esecutivo, che ha inizio con il pignoramento (nell’espropriazione forzata), con la notifica del preavviso di rilascio (nell’esecuzione per consegna o rilascio) e con il ricorso al giudice dell’esecuzione per determinare le modalità con cui deve essere eseguita coattivamente una sentenza di condanna per la violazione di un obbligo di fare o di non fare;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200" b="0" cap="none" dirty="0">
                <a:latin typeface="Comic Sans MS" panose="030F0702030302020204" pitchFamily="66" charset="0"/>
              </a:rPr>
              <a:t>-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laddove il precetto venga non di meno notificato, le relative spese non sono ripetibili;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200" b="0" cap="none" dirty="0">
                <a:latin typeface="Comic Sans MS" panose="030F0702030302020204" pitchFamily="66" charset="0"/>
              </a:rPr>
              <a:t>-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notificato erroneamente un precetto, </a:t>
            </a:r>
            <a:r>
              <a:rPr kumimoji="0" lang="it-IT" sz="1200" i="0" u="none" strike="noStrike" kern="1200" cap="none" spc="100" normalizeH="0" baseline="0" noProof="0" dirty="0">
                <a:ln>
                  <a:noFill/>
                </a:ln>
                <a:effectLst/>
                <a:uLnTx/>
                <a:uFillTx/>
                <a:latin typeface="Comic Sans MS" panose="030F0702030302020204" pitchFamily="66" charset="0"/>
                <a:ea typeface="+mn-ea"/>
                <a:cs typeface="+mn-cs"/>
              </a:rPr>
              <a:t>la contestazione a tale atto può essere proposta solo nell’ambito dello stesso giudizio possessorio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ex art. 669 </a:t>
            </a:r>
            <a:r>
              <a:rPr kumimoji="0" lang="it-IT" sz="1200" b="0" i="1" u="none" strike="noStrike" kern="1200" cap="none" spc="100" normalizeH="0" baseline="0" noProof="0" dirty="0" err="1">
                <a:ln>
                  <a:noFill/>
                </a:ln>
                <a:effectLst/>
                <a:uLnTx/>
                <a:uFillTx/>
                <a:latin typeface="Comic Sans MS" panose="030F0702030302020204" pitchFamily="66" charset="0"/>
                <a:ea typeface="+mn-ea"/>
                <a:cs typeface="+mn-cs"/>
              </a:rPr>
              <a:t>duodecies</a:t>
            </a:r>
            <a:r>
              <a:rPr kumimoji="0" lang="it-IT" sz="1200" b="0" i="1" u="none" strike="noStrike" kern="1200" cap="none" spc="100" normalizeH="0" baseline="0" noProof="0" dirty="0">
                <a:ln>
                  <a:noFill/>
                </a:ln>
                <a:effectLst/>
                <a:uLnTx/>
                <a:uFillTx/>
                <a:latin typeface="Comic Sans MS" panose="030F0702030302020204" pitchFamily="66" charset="0"/>
                <a:ea typeface="+mn-ea"/>
                <a:cs typeface="+mn-cs"/>
              </a:rPr>
              <a:t>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e non opponendosi all’esecuzione o agli atti esecutivi, che presuppongono l’introduzione di un processo esecutivo: le deduzioni svolte da chi subisce l’iniziativa del beneficiario di un provvedimento cautelare assumono la natura di </a:t>
            </a:r>
            <a:r>
              <a:rPr kumimoji="0" lang="it-IT" sz="1200" b="0" i="1" u="none" strike="noStrike" kern="1200" cap="none" spc="100" normalizeH="0" baseline="0" noProof="0" dirty="0">
                <a:ln>
                  <a:noFill/>
                </a:ln>
                <a:effectLst/>
                <a:uLnTx/>
                <a:uFillTx/>
                <a:latin typeface="Comic Sans MS" panose="030F0702030302020204" pitchFamily="66" charset="0"/>
                <a:ea typeface="+mn-ea"/>
                <a:cs typeface="+mn-cs"/>
              </a:rPr>
              <a:t>eccezioni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che possono al più sollecitare l’esercizio dei poteri di revoca, modifica o integrazione del provvedimento spettanti al giudice che dirige l’attuazione; </a:t>
            </a:r>
          </a:p>
          <a:p>
            <a:pPr algn="just">
              <a:lnSpc>
                <a:spcPct val="150000"/>
              </a:lnSpc>
            </a:pPr>
            <a:endParaRPr lang="it-IT" sz="1400" b="0" i="0" cap="none" dirty="0">
              <a:effectLst/>
              <a:latin typeface="Comic Sans MS" panose="030F0702030302020204" pitchFamily="66" charset="0"/>
            </a:endParaRP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73</a:t>
            </a:fld>
            <a:endParaRPr lang="it-IT" dirty="0"/>
          </a:p>
        </p:txBody>
      </p:sp>
    </p:spTree>
    <p:extLst>
      <p:ext uri="{BB962C8B-B14F-4D97-AF65-F5344CB8AC3E}">
        <p14:creationId xmlns:p14="http://schemas.microsoft.com/office/powerpoint/2010/main" val="10295427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ATTUAZIONE </a:t>
            </a:r>
            <a:br>
              <a:rPr lang="it-IT" dirty="0"/>
            </a:br>
            <a:r>
              <a:rPr lang="it-IT" dirty="0"/>
              <a:t>sentenza di merito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b="0" i="0" u="none" strike="noStrike" kern="1200" cap="none" spc="100" normalizeH="0" noProof="0" dirty="0">
                <a:ln>
                  <a:noFill/>
                </a:ln>
                <a:effectLst/>
                <a:uLnTx/>
                <a:uFillTx/>
                <a:latin typeface="Comic Sans MS" panose="030F0702030302020204" pitchFamily="66" charset="0"/>
              </a:rPr>
              <a:t>C. 27392/2022: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it-IT" b="0" i="0" u="none" strike="noStrike" kern="1200" cap="none" spc="100" normalizeH="0" noProof="0" dirty="0">
              <a:ln>
                <a:noFill/>
              </a:ln>
              <a:effectLst/>
              <a:uLnTx/>
              <a:uFillTx/>
              <a:latin typeface="Comic Sans MS" panose="030F0702030302020204" pitchFamily="66" charset="0"/>
            </a:endParaRPr>
          </a:p>
          <a:p>
            <a:pPr algn="just"/>
            <a:r>
              <a:rPr lang="it-IT" b="0" cap="none" dirty="0">
                <a:latin typeface="Comic Sans MS" panose="030F0702030302020204" pitchFamily="66" charset="0"/>
              </a:rPr>
              <a:t>D</a:t>
            </a:r>
            <a:r>
              <a:rPr lang="it-IT" b="0" i="0" u="none" strike="noStrike" cap="none" dirty="0">
                <a:latin typeface="Comic Sans MS" panose="030F0702030302020204" pitchFamily="66" charset="0"/>
              </a:rPr>
              <a:t>iverso è il caso in cui viene portata in esecuzione la sentenza di merito del procedimento cautelare, che abbia confermato (in realtà assorbito) il provvedimento di reintegrazione interinale e condannato il convenuto a un </a:t>
            </a:r>
            <a:r>
              <a:rPr lang="it-IT" b="0" cap="none" dirty="0">
                <a:latin typeface="Comic Sans MS" panose="030F0702030302020204" pitchFamily="66" charset="0"/>
              </a:rPr>
              <a:t>obbligo</a:t>
            </a:r>
            <a:r>
              <a:rPr lang="it-IT" b="0" i="0" u="none" strike="noStrike" cap="none" dirty="0">
                <a:latin typeface="Comic Sans MS" panose="030F0702030302020204" pitchFamily="66" charset="0"/>
              </a:rPr>
              <a:t> di non fare o di rilasciare: in questo caso </a:t>
            </a:r>
            <a:r>
              <a:rPr lang="it-IT" i="0" u="none" strike="noStrike" cap="none" dirty="0">
                <a:latin typeface="Comic Sans MS" panose="030F0702030302020204" pitchFamily="66" charset="0"/>
              </a:rPr>
              <a:t>l’esecuzione ammessa è quella ordinaria</a:t>
            </a:r>
            <a:r>
              <a:rPr lang="it-IT" b="0" i="0" u="none" strike="noStrike" cap="none" dirty="0">
                <a:latin typeface="Comic Sans MS" panose="030F0702030302020204" pitchFamily="66" charset="0"/>
              </a:rPr>
              <a:t> e si svolge in base alla sentenza, non all’interdetto, sentenza stavolta resa all’esito di un giudizio a cognizione piena che, in quanto tale, è titolo esecutivo da azionare nelle relative forme.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it-IT" sz="1400" b="0" i="0" u="none" strike="noStrike" baseline="0" dirty="0">
              <a:solidFill>
                <a:srgbClr val="000000"/>
              </a:solidFill>
              <a:latin typeface="Times New Roman" panose="02020603050405020304" pitchFamily="18" charset="0"/>
            </a:endParaRPr>
          </a:p>
          <a:p>
            <a:pPr algn="just">
              <a:lnSpc>
                <a:spcPct val="150000"/>
              </a:lnSpc>
            </a:pPr>
            <a:endParaRPr lang="it-IT" sz="1400" b="0" i="0" cap="none" dirty="0">
              <a:effectLst/>
              <a:latin typeface="Comic Sans MS" panose="030F0702030302020204" pitchFamily="66" charset="0"/>
            </a:endParaRP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74</a:t>
            </a:fld>
            <a:endParaRPr lang="it-IT" dirty="0"/>
          </a:p>
        </p:txBody>
      </p:sp>
    </p:spTree>
    <p:extLst>
      <p:ext uri="{BB962C8B-B14F-4D97-AF65-F5344CB8AC3E}">
        <p14:creationId xmlns:p14="http://schemas.microsoft.com/office/powerpoint/2010/main" val="28110859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Merito possessorio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b="0" i="0" u="none" strike="noStrike" kern="1200" cap="none" spc="100" normalizeH="0" noProof="0" dirty="0">
                <a:ln>
                  <a:noFill/>
                </a:ln>
                <a:effectLst/>
                <a:uLnTx/>
                <a:uFillTx/>
                <a:latin typeface="Comic Sans MS" panose="030F0702030302020204" pitchFamily="66" charset="0"/>
              </a:rPr>
              <a:t>C. </a:t>
            </a:r>
            <a:r>
              <a:rPr lang="it-IT" b="0" cap="none" dirty="0">
                <a:latin typeface="Comic Sans MS" panose="030F0702030302020204" pitchFamily="66" charset="0"/>
              </a:rPr>
              <a:t>32350</a:t>
            </a:r>
            <a:r>
              <a:rPr kumimoji="0" lang="it-IT" b="0" i="0" u="none" strike="noStrike" kern="1200" cap="none" spc="100" normalizeH="0" noProof="0" dirty="0">
                <a:ln>
                  <a:noFill/>
                </a:ln>
                <a:effectLst/>
                <a:uLnTx/>
                <a:uFillTx/>
                <a:latin typeface="Comic Sans MS" panose="030F0702030302020204" pitchFamily="66" charset="0"/>
              </a:rPr>
              <a:t>/202</a:t>
            </a:r>
            <a:r>
              <a:rPr lang="it-IT" b="0" cap="none" dirty="0">
                <a:latin typeface="Comic Sans MS" panose="030F0702030302020204" pitchFamily="66" charset="0"/>
              </a:rPr>
              <a:t>2</a:t>
            </a:r>
            <a:r>
              <a:rPr kumimoji="0" lang="it-IT" b="0" i="0" u="none" strike="noStrike" kern="1200" cap="none" spc="100" normalizeH="0" noProof="0" dirty="0">
                <a:ln>
                  <a:noFill/>
                </a:ln>
                <a:effectLst/>
                <a:uLnTx/>
                <a:uFillTx/>
                <a:latin typeface="Comic Sans MS" panose="030F0702030302020204" pitchFamily="66" charset="0"/>
              </a:rPr>
              <a:t>:</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b="0" i="0" cap="none" dirty="0">
                <a:effectLst/>
                <a:latin typeface="Comic Sans MS" panose="030F0702030302020204" pitchFamily="66" charset="0"/>
              </a:rPr>
              <a:t>In tema di tutela possessoria, il procedimento possessorio, come risultante dalle modifiche apportate all'art. 703 c.p.c. dal </a:t>
            </a:r>
            <a:r>
              <a:rPr lang="it-IT" b="0" i="0" cap="none" dirty="0" err="1">
                <a:effectLst/>
                <a:latin typeface="Comic Sans MS" panose="030F0702030302020204" pitchFamily="66" charset="0"/>
              </a:rPr>
              <a:t>d.l.</a:t>
            </a:r>
            <a:r>
              <a:rPr lang="it-IT" b="0" i="0" cap="none" dirty="0">
                <a:effectLst/>
                <a:latin typeface="Comic Sans MS" panose="030F0702030302020204" pitchFamily="66" charset="0"/>
              </a:rPr>
              <a:t> n. 35 del 2005 (convertito dalla legge n. 80 del 2005), pur diviso in due fasi, </a:t>
            </a:r>
            <a:r>
              <a:rPr lang="it-IT" i="0" cap="none" dirty="0">
                <a:effectLst/>
                <a:latin typeface="Comic Sans MS" panose="030F0702030302020204" pitchFamily="66" charset="0"/>
              </a:rPr>
              <a:t>conserva la sua struttura unitaria</a:t>
            </a:r>
            <a:r>
              <a:rPr lang="it-IT" b="0" i="0" cap="none" dirty="0">
                <a:effectLst/>
                <a:latin typeface="Comic Sans MS" panose="030F0702030302020204" pitchFamily="66" charset="0"/>
              </a:rPr>
              <a:t>, nel senso che la fase eventuale di merito non è che la prosecuzione di quella sommaria ed è retta, perciò, dagli atti introduttivi della fase interdittale, sicché </a:t>
            </a:r>
            <a:r>
              <a:rPr lang="it-IT" i="0" cap="none" dirty="0">
                <a:effectLst/>
                <a:latin typeface="Comic Sans MS" panose="030F0702030302020204" pitchFamily="66" charset="0"/>
              </a:rPr>
              <a:t>l'istanza di prosecuzione non deve essere notificata al contumace</a:t>
            </a:r>
            <a:r>
              <a:rPr lang="it-IT" b="0" i="0" cap="none" dirty="0">
                <a:effectLst/>
                <a:latin typeface="Comic Sans MS" panose="030F0702030302020204" pitchFamily="66" charset="0"/>
              </a:rPr>
              <a:t>, non essendo introduttiva di un nuovo giudizio, né essendo tale incombenza prevista dall'art. 292 c.p.c.</a:t>
            </a:r>
            <a:endParaRPr kumimoji="0" lang="it-IT" b="0" i="0" u="none" strike="noStrike" kern="1200" cap="none" spc="100" normalizeH="0" noProof="0" dirty="0">
              <a:ln>
                <a:noFill/>
              </a:ln>
              <a:effectLst/>
              <a:uLnTx/>
              <a:uFillTx/>
              <a:latin typeface="Comic Sans MS" panose="030F0702030302020204" pitchFamily="66" charset="0"/>
            </a:endParaRPr>
          </a:p>
          <a:p>
            <a:pPr algn="just">
              <a:lnSpc>
                <a:spcPct val="150000"/>
              </a:lnSpc>
            </a:pPr>
            <a:endParaRPr lang="it-IT" sz="1400" b="0" i="0" cap="none" dirty="0">
              <a:effectLst/>
              <a:latin typeface="Comic Sans MS" panose="030F0702030302020204" pitchFamily="66" charset="0"/>
            </a:endParaRP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75</a:t>
            </a:fld>
            <a:endParaRPr lang="it-IT" dirty="0"/>
          </a:p>
        </p:txBody>
      </p:sp>
    </p:spTree>
    <p:extLst>
      <p:ext uri="{BB962C8B-B14F-4D97-AF65-F5344CB8AC3E}">
        <p14:creationId xmlns:p14="http://schemas.microsoft.com/office/powerpoint/2010/main" val="37798060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Merito possessorio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b="0" i="0" u="none" strike="noStrike" kern="1200" cap="none" spc="100" normalizeH="0" noProof="0" dirty="0">
                <a:ln>
                  <a:noFill/>
                </a:ln>
                <a:effectLst/>
                <a:uLnTx/>
                <a:uFillTx/>
                <a:latin typeface="Comic Sans MS" panose="030F0702030302020204" pitchFamily="66" charset="0"/>
              </a:rPr>
              <a:t>C. 23860/202</a:t>
            </a:r>
            <a:r>
              <a:rPr lang="it-IT" b="0" cap="none" dirty="0">
                <a:latin typeface="Comic Sans MS" panose="030F0702030302020204" pitchFamily="66" charset="0"/>
              </a:rPr>
              <a:t>3</a:t>
            </a:r>
            <a:r>
              <a:rPr kumimoji="0" lang="it-IT" b="0" i="0" u="none" strike="noStrike" kern="1200" cap="none" spc="100" normalizeH="0" noProof="0" dirty="0">
                <a:ln>
                  <a:noFill/>
                </a:ln>
                <a:effectLst/>
                <a:uLnTx/>
                <a:uFillTx/>
                <a:latin typeface="Comic Sans MS" panose="030F0702030302020204" pitchFamily="66" charset="0"/>
              </a:rPr>
              <a:t>:</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400" b="0" i="0" cap="none" dirty="0">
                <a:effectLst/>
                <a:latin typeface="Comic Sans MS" panose="030F0702030302020204" pitchFamily="66" charset="0"/>
              </a:rPr>
              <a:t>Nel giudizio possessorio - articolato in due fasi, l'una, necessaria, di natura sommaria, e l'altra, eventuale, a cognizione piena, quale prosecuzione della prima ed avente ad oggetto il merito della pretesa possessoria - è inammissibile la richiesta di assunzione di prove testimoniali effettuata nella seconda fase, ove sia stata omessa l'indicazione dei nominativi dei testi, in quanto il giudizio di merito possessorio, quanto ad oggetto ed istruttoria, deve svolgersi con le garanzie e nel rispetto delle norme del processo ordinario di cognizione, tra cui quella di cui all'art. 244 c.p.c., essendo l'indicazione dei testi necessaria per consentire alle parti di eccepire eventuali incapacità a testimoniare e per articolare la prova contraria, dovendo peraltro escludersi che detta indicazione possa essere tratta dal ricorso possessorio, in assenza di esplicito richiamo.</a:t>
            </a:r>
            <a:endParaRPr lang="it-IT" sz="1400" b="0" i="0" u="none" strike="noStrike" cap="none" dirty="0">
              <a:latin typeface="Comic Sans MS" panose="030F0702030302020204" pitchFamily="66" charset="0"/>
            </a:endParaRPr>
          </a:p>
          <a:p>
            <a:pPr algn="just">
              <a:lnSpc>
                <a:spcPct val="150000"/>
              </a:lnSpc>
            </a:pPr>
            <a:endParaRPr lang="it-IT" sz="1400" b="0" i="0" cap="none" dirty="0">
              <a:effectLst/>
              <a:latin typeface="Comic Sans MS" panose="030F0702030302020204" pitchFamily="66" charset="0"/>
            </a:endParaRP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76</a:t>
            </a:fld>
            <a:endParaRPr lang="it-IT" dirty="0"/>
          </a:p>
        </p:txBody>
      </p:sp>
    </p:spTree>
    <p:extLst>
      <p:ext uri="{BB962C8B-B14F-4D97-AF65-F5344CB8AC3E}">
        <p14:creationId xmlns:p14="http://schemas.microsoft.com/office/powerpoint/2010/main" val="15525501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Divieto di petitorio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b="0" i="0" u="none" strike="noStrike" kern="1200" cap="none" spc="100" normalizeH="0" noProof="0" dirty="0">
                <a:ln>
                  <a:noFill/>
                </a:ln>
                <a:effectLst/>
                <a:uLnTx/>
                <a:uFillTx/>
                <a:latin typeface="Comic Sans MS" panose="030F0702030302020204" pitchFamily="66" charset="0"/>
              </a:rPr>
              <a:t>C. 24236/2022:</a:t>
            </a:r>
          </a:p>
          <a:p>
            <a:pPr algn="just">
              <a:lnSpc>
                <a:spcPct val="150000"/>
              </a:lnSpc>
            </a:pPr>
            <a:r>
              <a:rPr lang="it-IT" sz="1200" b="0" i="0" cap="none" dirty="0">
                <a:effectLst/>
                <a:latin typeface="Comic Sans MS" panose="030F0702030302020204" pitchFamily="66" charset="0"/>
              </a:rPr>
              <a:t>In tema di giudizio possessorio, </a:t>
            </a:r>
            <a:r>
              <a:rPr lang="it-IT" sz="1200" i="0" cap="none" dirty="0">
                <a:effectLst/>
                <a:latin typeface="Comic Sans MS" panose="030F0702030302020204" pitchFamily="66" charset="0"/>
              </a:rPr>
              <a:t>il divieto di proporre giudizio petitorio, previsto dall'art. 705 c.p.c., riguarda il solo convenuto nel giudizio possessorio</a:t>
            </a:r>
            <a:r>
              <a:rPr lang="it-IT" sz="1200" b="0" i="0" cap="none" dirty="0">
                <a:effectLst/>
                <a:latin typeface="Comic Sans MS" panose="030F0702030302020204" pitchFamily="66" charset="0"/>
              </a:rPr>
              <a:t>, trovando la propria "ratio" nell'esigenza di evitare che la tutela possessoria chiesta dall'attore possa essere paralizzata, prima della sua completa attuazione, dall'opposizione diretta ad accertare l'inesistenza dello "ius </a:t>
            </a:r>
            <a:r>
              <a:rPr lang="it-IT" sz="1200" b="0" i="0" cap="none" dirty="0" err="1">
                <a:effectLst/>
                <a:latin typeface="Comic Sans MS" panose="030F0702030302020204" pitchFamily="66" charset="0"/>
              </a:rPr>
              <a:t>possidendi</a:t>
            </a:r>
            <a:r>
              <a:rPr lang="it-IT" sz="1200" b="0" i="0" cap="none" dirty="0">
                <a:effectLst/>
                <a:latin typeface="Comic Sans MS" panose="030F0702030302020204" pitchFamily="66" charset="0"/>
              </a:rPr>
              <a:t>"; diversamente, </a:t>
            </a:r>
            <a:r>
              <a:rPr lang="it-IT" sz="1200" i="0" cap="none" dirty="0">
                <a:effectLst/>
                <a:latin typeface="Comic Sans MS" panose="030F0702030302020204" pitchFamily="66" charset="0"/>
              </a:rPr>
              <a:t>l'attore in possessorio può proporre azione petitoria, anche in pendenza del medesimo giudizio possessorio</a:t>
            </a:r>
            <a:r>
              <a:rPr lang="it-IT" sz="1200" b="0" i="0" cap="none" dirty="0">
                <a:effectLst/>
                <a:latin typeface="Comic Sans MS" panose="030F0702030302020204" pitchFamily="66" charset="0"/>
              </a:rPr>
              <a:t>, dovendosi interpretare tale proposizione come finalizzata ad un rafforzamento della tutela giuridica, e non già come rinuncia all'azione possessoria. Detta facoltà, tuttavia, non può essere esercitata nello stesso giudizio possessorio, ma soltanto con separata iniziativa, introducendo la domanda petitoria una "causa </a:t>
            </a:r>
            <a:r>
              <a:rPr lang="it-IT" sz="1200" b="0" i="0" cap="none" dirty="0" err="1">
                <a:effectLst/>
                <a:latin typeface="Comic Sans MS" panose="030F0702030302020204" pitchFamily="66" charset="0"/>
              </a:rPr>
              <a:t>petendi</a:t>
            </a:r>
            <a:r>
              <a:rPr lang="it-IT" sz="1200" b="0" i="0" cap="none" dirty="0">
                <a:effectLst/>
                <a:latin typeface="Comic Sans MS" panose="030F0702030302020204" pitchFamily="66" charset="0"/>
              </a:rPr>
              <a:t>" e un "</a:t>
            </a:r>
            <a:r>
              <a:rPr lang="it-IT" sz="1200" b="0" i="0" cap="none" dirty="0" err="1">
                <a:effectLst/>
                <a:latin typeface="Comic Sans MS" panose="030F0702030302020204" pitchFamily="66" charset="0"/>
              </a:rPr>
              <a:t>petitum</a:t>
            </a:r>
            <a:r>
              <a:rPr lang="it-IT" sz="1200" b="0" i="0" cap="none" dirty="0">
                <a:effectLst/>
                <a:latin typeface="Comic Sans MS" panose="030F0702030302020204" pitchFamily="66" charset="0"/>
              </a:rPr>
              <a:t>" completamente diversi, dal che deriva l'inammissibilità della stessa se proposta dall'attore nella fase di merito del procedimento possessorio, la quale costituisce mera prosecuzione della fase sommaria</a:t>
            </a: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77</a:t>
            </a:fld>
            <a:endParaRPr lang="it-IT" dirty="0"/>
          </a:p>
        </p:txBody>
      </p:sp>
    </p:spTree>
    <p:extLst>
      <p:ext uri="{BB962C8B-B14F-4D97-AF65-F5344CB8AC3E}">
        <p14:creationId xmlns:p14="http://schemas.microsoft.com/office/powerpoint/2010/main" val="22036471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DACBCD3B-EAB4-87E8-85AB-C9DDB7162C68}"/>
              </a:ext>
            </a:extLst>
          </p:cNvPr>
          <p:cNvSpPr>
            <a:spLocks noGrp="1"/>
          </p:cNvSpPr>
          <p:nvPr>
            <p:ph type="title"/>
          </p:nvPr>
        </p:nvSpPr>
        <p:spPr>
          <a:xfrm>
            <a:off x="1130061" y="1541398"/>
            <a:ext cx="4442603" cy="2124827"/>
          </a:xfrm>
        </p:spPr>
        <p:txBody>
          <a:bodyPr rtlCol="0"/>
          <a:lstStyle>
            <a:defPPr>
              <a:defRPr lang="it-IT"/>
            </a:defPPr>
          </a:lstStyle>
          <a:p>
            <a:pPr rtl="0"/>
            <a:r>
              <a:rPr lang="it-IT"/>
              <a:t>Grazie</a:t>
            </a:r>
          </a:p>
        </p:txBody>
      </p:sp>
      <p:sp>
        <p:nvSpPr>
          <p:cNvPr id="6" name="Segnaposto testo 5">
            <a:extLst>
              <a:ext uri="{FF2B5EF4-FFF2-40B4-BE49-F238E27FC236}">
                <a16:creationId xmlns:a16="http://schemas.microsoft.com/office/drawing/2014/main" id="{75335026-4908-B82C-0C3C-4E5E0498CB6A}"/>
              </a:ext>
            </a:extLst>
          </p:cNvPr>
          <p:cNvSpPr>
            <a:spLocks noGrp="1"/>
          </p:cNvSpPr>
          <p:nvPr>
            <p:ph type="body" sz="quarter" idx="19"/>
          </p:nvPr>
        </p:nvSpPr>
        <p:spPr/>
        <p:txBody>
          <a:bodyPr rtlCol="0"/>
          <a:lstStyle>
            <a:defPPr>
              <a:defRPr lang="it-IT"/>
            </a:defPPr>
          </a:lstStyle>
          <a:p>
            <a:pPr rtl="0"/>
            <a:r>
              <a:rPr lang="it-IT" dirty="0"/>
              <a:t>Annalisa Fanini</a:t>
            </a:r>
          </a:p>
        </p:txBody>
      </p:sp>
      <p:pic>
        <p:nvPicPr>
          <p:cNvPr id="15" name="Segnaposto immagine 14" descr="Primo piano di una foglia">
            <a:extLst>
              <a:ext uri="{FF2B5EF4-FFF2-40B4-BE49-F238E27FC236}">
                <a16:creationId xmlns:a16="http://schemas.microsoft.com/office/drawing/2014/main" id="{C59CFD32-0A41-78F6-63F2-D8BBA2F23D00}"/>
              </a:ext>
            </a:extLst>
          </p:cNvPr>
          <p:cNvPicPr>
            <a:picLocks noGrp="1" noChangeAspect="1"/>
          </p:cNvPicPr>
          <p:nvPr>
            <p:ph type="pic" sz="quarter" idx="10"/>
          </p:nvPr>
        </p:nvPicPr>
        <p:blipFill>
          <a:blip r:embed="rId3"/>
          <a:srcRect l="55" r="55"/>
          <a:stretch/>
        </p:blipFill>
        <p:spPr>
          <a:xfrm>
            <a:off x="6771736" y="0"/>
            <a:ext cx="5420263" cy="6858000"/>
          </a:xfrm>
        </p:spPr>
      </p:pic>
    </p:spTree>
    <p:extLst>
      <p:ext uri="{BB962C8B-B14F-4D97-AF65-F5344CB8AC3E}">
        <p14:creationId xmlns:p14="http://schemas.microsoft.com/office/powerpoint/2010/main" val="3010151088"/>
      </p:ext>
    </p:extLst>
  </p:cSld>
  <p:clrMapOvr>
    <a:masterClrMapping/>
  </p:clrMapOvr>
</p:sld>
</file>

<file path=ppt/theme/theme1.xml><?xml version="1.0" encoding="utf-8"?>
<a:theme xmlns:a="http://schemas.openxmlformats.org/drawingml/2006/main" name="Personalizzata">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98630289.tgt.Office_72342519_TF16411175_Win32_OJ112380586.potx" id="{7D358029-E286-4B1A-BFBE-337805D9D95D}" vid="{63920A3E-88DD-4201-AD1C-201DABB0301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424615-5FE5-4F43-AE24-3BC9A0532687}">
  <ds:schemaRefs>
    <ds:schemaRef ds:uri="http://schemas.microsoft.com/sharepoint/v3/contenttype/forms"/>
  </ds:schemaRefs>
</ds:datastoreItem>
</file>

<file path=customXml/itemProps2.xml><?xml version="1.0" encoding="utf-8"?>
<ds:datastoreItem xmlns:ds="http://schemas.openxmlformats.org/officeDocument/2006/customXml" ds:itemID="{AF19A644-6410-4EC7-894C-877E70305DFF}">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15AD180A-D253-4F84-BD24-8EE736E65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{C0433942-6265-4E66-B80F-5B4491610466}tf16411175_win32</Template>
  <TotalTime>735</TotalTime>
  <Words>8371</Words>
  <Application>Microsoft Office PowerPoint</Application>
  <PresentationFormat>Widescreen</PresentationFormat>
  <Paragraphs>500</Paragraphs>
  <Slides>78</Slides>
  <Notes>78</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78</vt:i4>
      </vt:variant>
    </vt:vector>
  </HeadingPairs>
  <TitlesOfParts>
    <vt:vector size="88" baseType="lpstr">
      <vt:lpstr>Arial</vt:lpstr>
      <vt:lpstr>Calibri</vt:lpstr>
      <vt:lpstr>Comic Sans MS</vt:lpstr>
      <vt:lpstr>Tenorite </vt:lpstr>
      <vt:lpstr>Tenorite Bold</vt:lpstr>
      <vt:lpstr>Times New Roman</vt:lpstr>
      <vt:lpstr>Tw Cen MT</vt:lpstr>
      <vt:lpstr>Verdana</vt:lpstr>
      <vt:lpstr>Wingdings</vt:lpstr>
      <vt:lpstr>Personalizzata</vt:lpstr>
      <vt:lpstr>Il procedimento cautelare  UNIFORMe 11 Novembre 2024</vt:lpstr>
      <vt:lpstr>prima del 1990, non vi era un modello unitario, incertezze interpretative e disomogeneità delle soluzioni applicative </vt:lpstr>
      <vt:lpstr>Ambito di applicazione art. 669 quaterdecies c.p.c. </vt:lpstr>
      <vt:lpstr>Ambito di applicazione art. 669 quaterdecies c.p.c. </vt:lpstr>
      <vt:lpstr>Ambito di applicazione art. 669 quaterdecies c.p.c. </vt:lpstr>
      <vt:lpstr>ESCLUSIONI</vt:lpstr>
      <vt:lpstr>Sospensione ordinanze-ingiunzioni</vt:lpstr>
      <vt:lpstr>Caratteristiche procedimento unitario</vt:lpstr>
      <vt:lpstr>Strumentalità</vt:lpstr>
      <vt:lpstr>GIUDIZIO DI MERITO</vt:lpstr>
      <vt:lpstr>Forma della domanda 669 bis</vt:lpstr>
      <vt:lpstr>Indicazione causa di merito</vt:lpstr>
      <vt:lpstr>Indicazione causa di merito</vt:lpstr>
      <vt:lpstr>Rapporti con la causa di merito</vt:lpstr>
      <vt:lpstr>Indicazione causa di merito</vt:lpstr>
      <vt:lpstr>Regola: provvisorietà</vt:lpstr>
      <vt:lpstr>Eccezione:  Cautelari ad effetti anticipatori</vt:lpstr>
      <vt:lpstr>Eccezione:  Cautelari ad effetti anticipatori</vt:lpstr>
      <vt:lpstr>Competenza</vt:lpstr>
      <vt:lpstr>Competenza </vt:lpstr>
      <vt:lpstr>Determinazione giudice preventivamente adito</vt:lpstr>
      <vt:lpstr>Competenza</vt:lpstr>
      <vt:lpstr>Procedimento 669 sexies</vt:lpstr>
      <vt:lpstr>istruttoria</vt:lpstr>
      <vt:lpstr>ASSETTO PROBATORIO</vt:lpstr>
      <vt:lpstr>C.T.U.</vt:lpstr>
      <vt:lpstr>Querela di falso, disconoscimento e istanza di verificazione</vt:lpstr>
      <vt:lpstr>Provvedimento negativo</vt:lpstr>
      <vt:lpstr>incompetenza</vt:lpstr>
      <vt:lpstr>RIGETTO</vt:lpstr>
      <vt:lpstr>Giudicato cautelare</vt:lpstr>
      <vt:lpstr>Introduzione giudizio di merito</vt:lpstr>
      <vt:lpstr>Decorrenza del Termine</vt:lpstr>
      <vt:lpstr>Decorrenza del Termine</vt:lpstr>
      <vt:lpstr>attuazione</vt:lpstr>
      <vt:lpstr>ATTUAZIONE condanna al pagamento di somme di denaro</vt:lpstr>
      <vt:lpstr>ATTUAZIONE obblighi di fare e non fare e obblighi di consegna e rilascio</vt:lpstr>
      <vt:lpstr>ATTUAZIONE obblighi di fare e non fare e obblighi di consegna e rilascio</vt:lpstr>
      <vt:lpstr>Inammissibilità opposizioni 615-617</vt:lpstr>
      <vt:lpstr>ATTUAZIONE provvedimento ex art. 700 c.p.c. </vt:lpstr>
      <vt:lpstr>OBBLIGHI DI FARE INFUNGIBILI</vt:lpstr>
      <vt:lpstr>Reclamo in sede di attuazione</vt:lpstr>
      <vt:lpstr>MISURE COERCITIVE INDIRETTE</vt:lpstr>
      <vt:lpstr>reclamo</vt:lpstr>
      <vt:lpstr>AMBITO DI APPLICAZIONE</vt:lpstr>
      <vt:lpstr>Caratteristiche</vt:lpstr>
      <vt:lpstr>NOTIFICA</vt:lpstr>
      <vt:lpstr>SPESE</vt:lpstr>
      <vt:lpstr>Ricorso straordinario per cassazione</vt:lpstr>
      <vt:lpstr>Questione di legittimità costituzionale</vt:lpstr>
      <vt:lpstr>RINVIO PREGIUDIZIALE</vt:lpstr>
      <vt:lpstr>RECLAMO INCIDENTALE</vt:lpstr>
      <vt:lpstr>La tutela possessoria</vt:lpstr>
      <vt:lpstr>Le azioni possessorie</vt:lpstr>
      <vt:lpstr>Art. 1168 c.c.</vt:lpstr>
      <vt:lpstr>Art. 1168 c.c.</vt:lpstr>
      <vt:lpstr>Art. 1170 c.c.</vt:lpstr>
      <vt:lpstr>Art. 1170 c.c.</vt:lpstr>
      <vt:lpstr>Decadenza</vt:lpstr>
      <vt:lpstr>Il possesso tutelato</vt:lpstr>
      <vt:lpstr>Il possesso tutelato</vt:lpstr>
      <vt:lpstr>I presupposti</vt:lpstr>
      <vt:lpstr>Prova a carico del ricorrente</vt:lpstr>
      <vt:lpstr>Spoglio violento</vt:lpstr>
      <vt:lpstr>Spoglio clandestino</vt:lpstr>
      <vt:lpstr>Prova del possesso</vt:lpstr>
      <vt:lpstr>Prova del possesso</vt:lpstr>
      <vt:lpstr>Servitù</vt:lpstr>
      <vt:lpstr>Servitù di passaggio</vt:lpstr>
      <vt:lpstr>Beni demaniali</vt:lpstr>
      <vt:lpstr>ATTUAZIONE</vt:lpstr>
      <vt:lpstr>ATTUAZIONE</vt:lpstr>
      <vt:lpstr>ATTUAZIONE</vt:lpstr>
      <vt:lpstr>ATTUAZIONE  sentenza di merito</vt:lpstr>
      <vt:lpstr>Merito possessorio</vt:lpstr>
      <vt:lpstr>Merito possessorio</vt:lpstr>
      <vt:lpstr>Divieto di petitorio</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BASE</dc:title>
  <dc:creator>Annalisa Fanini</dc:creator>
  <cp:lastModifiedBy>Annalisa Fanini</cp:lastModifiedBy>
  <cp:revision>65</cp:revision>
  <dcterms:created xsi:type="dcterms:W3CDTF">2024-11-05T21:22:41Z</dcterms:created>
  <dcterms:modified xsi:type="dcterms:W3CDTF">2024-11-10T18:17:30Z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