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3" r:id="rId1"/>
  </p:sldMasterIdLst>
  <p:notesMasterIdLst>
    <p:notesMasterId r:id="rId31"/>
  </p:notesMasterIdLst>
  <p:sldIdLst>
    <p:sldId id="277" r:id="rId2"/>
    <p:sldId id="258" r:id="rId3"/>
    <p:sldId id="447" r:id="rId4"/>
    <p:sldId id="448" r:id="rId5"/>
    <p:sldId id="316" r:id="rId6"/>
    <p:sldId id="321" r:id="rId7"/>
    <p:sldId id="343" r:id="rId8"/>
    <p:sldId id="325" r:id="rId9"/>
    <p:sldId id="293" r:id="rId10"/>
    <p:sldId id="322" r:id="rId11"/>
    <p:sldId id="436" r:id="rId12"/>
    <p:sldId id="317" r:id="rId13"/>
    <p:sldId id="458" r:id="rId14"/>
    <p:sldId id="323" r:id="rId15"/>
    <p:sldId id="342" r:id="rId16"/>
    <p:sldId id="449" r:id="rId17"/>
    <p:sldId id="450" r:id="rId18"/>
    <p:sldId id="451" r:id="rId19"/>
    <p:sldId id="452" r:id="rId20"/>
    <p:sldId id="453" r:id="rId21"/>
    <p:sldId id="454" r:id="rId22"/>
    <p:sldId id="459" r:id="rId23"/>
    <p:sldId id="289" r:id="rId24"/>
    <p:sldId id="455" r:id="rId25"/>
    <p:sldId id="327" r:id="rId26"/>
    <p:sldId id="437" r:id="rId27"/>
    <p:sldId id="456" r:id="rId28"/>
    <p:sldId id="457" r:id="rId29"/>
    <p:sldId id="460"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9" d="100"/>
          <a:sy n="99" d="100"/>
        </p:scale>
        <p:origin x="90" y="3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2AEF1E-7838-444A-B5AC-024F88AF582D}" type="datetimeFigureOut">
              <a:rPr lang="it-IT" smtClean="0"/>
              <a:t>18/11/2025</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ECF5E2-4C63-4D30-8FC0-4A71447A9030}" type="slidenum">
              <a:rPr lang="it-IT" smtClean="0"/>
              <a:t>‹N›</a:t>
            </a:fld>
            <a:endParaRPr lang="it-IT"/>
          </a:p>
        </p:txBody>
      </p:sp>
    </p:spTree>
    <p:extLst>
      <p:ext uri="{BB962C8B-B14F-4D97-AF65-F5344CB8AC3E}">
        <p14:creationId xmlns:p14="http://schemas.microsoft.com/office/powerpoint/2010/main" val="144625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7" name="Date Placeholder 6"/>
          <p:cNvSpPr>
            <a:spLocks noGrp="1"/>
          </p:cNvSpPr>
          <p:nvPr>
            <p:ph type="dt" sz="half" idx="10"/>
          </p:nvPr>
        </p:nvSpPr>
        <p:spPr/>
        <p:txBody>
          <a:bodyPr/>
          <a:lstStyle/>
          <a:p>
            <a:fld id="{A6EF7118-3096-4E35-8C4E-458BF508F3CA}" type="datetime1">
              <a:rPr lang="en-US" smtClean="0"/>
              <a:t>11/18/2025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4A918BC-4D43-4B42-B3C0-E7EBE25E6AF0}" type="slidenum">
              <a:rPr lang="en-US" smtClean="0"/>
              <a:pPr/>
              <a:t>‹N›</a:t>
            </a:fld>
            <a:endParaRPr lang="en-US" dirty="0"/>
          </a:p>
        </p:txBody>
      </p:sp>
    </p:spTree>
    <p:extLst>
      <p:ext uri="{BB962C8B-B14F-4D97-AF65-F5344CB8AC3E}">
        <p14:creationId xmlns:p14="http://schemas.microsoft.com/office/powerpoint/2010/main" val="324747190"/>
      </p:ext>
    </p:extLst>
  </p:cSld>
  <p:clrMapOvr>
    <a:overrideClrMapping bg1="dk1" tx1="lt1" bg2="dk2" tx2="lt2" accent1="accent1" accent2="accent2" accent3="accent3" accent4="accent4" accent5="accent5" accent6="accent6" hlink="hlink" folHlink="folHlink"/>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A6EF7118-3096-4E35-8C4E-458BF508F3CA}" type="datetime1">
              <a:rPr lang="en-US" smtClean="0"/>
              <a:t>11/18/2025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4A918BC-4D43-4B42-B3C0-E7EBE25E6AF0}" type="slidenum">
              <a:rPr lang="en-US" smtClean="0"/>
              <a:pPr/>
              <a:t>‹N›</a:t>
            </a:fld>
            <a:endParaRPr lang="en-US" dirty="0"/>
          </a:p>
        </p:txBody>
      </p:sp>
    </p:spTree>
    <p:extLst>
      <p:ext uri="{BB962C8B-B14F-4D97-AF65-F5344CB8AC3E}">
        <p14:creationId xmlns:p14="http://schemas.microsoft.com/office/powerpoint/2010/main" val="2403960606"/>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7" name="Date Placeholder 6"/>
          <p:cNvSpPr>
            <a:spLocks noGrp="1"/>
          </p:cNvSpPr>
          <p:nvPr>
            <p:ph type="dt" sz="half" idx="10"/>
          </p:nvPr>
        </p:nvSpPr>
        <p:spPr/>
        <p:txBody>
          <a:bodyPr/>
          <a:lstStyle/>
          <a:p>
            <a:fld id="{A6EF7118-3096-4E35-8C4E-458BF508F3CA}" type="datetime1">
              <a:rPr lang="en-US" smtClean="0"/>
              <a:t>11/18/2025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4A918BC-4D43-4B42-B3C0-E7EBE25E6AF0}" type="slidenum">
              <a:rPr lang="en-US" smtClean="0"/>
              <a:pPr/>
              <a:t>‹N›</a:t>
            </a:fld>
            <a:endParaRPr lang="en-US" dirty="0"/>
          </a:p>
        </p:txBody>
      </p:sp>
    </p:spTree>
    <p:extLst>
      <p:ext uri="{BB962C8B-B14F-4D97-AF65-F5344CB8AC3E}">
        <p14:creationId xmlns:p14="http://schemas.microsoft.com/office/powerpoint/2010/main" val="1334942955"/>
      </p:ext>
    </p:extLst>
  </p:cSld>
  <p:clrMapOvr>
    <a:overrideClrMapping bg1="dk1" tx1="lt1" bg2="dk2" tx2="lt2" accent1="accent1" accent2="accent2" accent3="accent3" accent4="accent4" accent5="accent5" accent6="accent6" hlink="hlink" folHlink="folHlink"/>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8" name="Date Placeholder 7"/>
          <p:cNvSpPr>
            <a:spLocks noGrp="1"/>
          </p:cNvSpPr>
          <p:nvPr>
            <p:ph type="dt" sz="half" idx="10"/>
          </p:nvPr>
        </p:nvSpPr>
        <p:spPr/>
        <p:txBody>
          <a:bodyPr/>
          <a:lstStyle/>
          <a:p>
            <a:fld id="{A6EF7118-3096-4E35-8C4E-458BF508F3CA}" type="datetime1">
              <a:rPr lang="en-US" smtClean="0"/>
              <a:t>11/18/2025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B4A918BC-4D43-4B42-B3C0-E7EBE25E6AF0}" type="slidenum">
              <a:rPr lang="en-US" smtClean="0"/>
              <a:pPr/>
              <a:t>‹N›</a:t>
            </a:fld>
            <a:endParaRPr lang="en-US" dirty="0"/>
          </a:p>
        </p:txBody>
      </p:sp>
    </p:spTree>
    <p:extLst>
      <p:ext uri="{BB962C8B-B14F-4D97-AF65-F5344CB8AC3E}">
        <p14:creationId xmlns:p14="http://schemas.microsoft.com/office/powerpoint/2010/main" val="1442769197"/>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583436" y="3143250"/>
            <a:ext cx="4270248" cy="2596776"/>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7" name="Date Placeholder 6"/>
          <p:cNvSpPr>
            <a:spLocks noGrp="1"/>
          </p:cNvSpPr>
          <p:nvPr>
            <p:ph type="dt" sz="half" idx="10"/>
          </p:nvPr>
        </p:nvSpPr>
        <p:spPr/>
        <p:txBody>
          <a:bodyPr/>
          <a:lstStyle/>
          <a:p>
            <a:fld id="{A6EF7118-3096-4E35-8C4E-458BF508F3CA}" type="datetime1">
              <a:rPr lang="en-US" smtClean="0"/>
              <a:t>11/18/2025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4A918BC-4D43-4B42-B3C0-E7EBE25E6AF0}" type="slidenum">
              <a:rPr lang="en-US" smtClean="0"/>
              <a:pPr/>
              <a:t>‹N›</a:t>
            </a:fld>
            <a:endParaRPr lang="en-US" dirty="0"/>
          </a:p>
        </p:txBody>
      </p:sp>
      <p:sp>
        <p:nvSpPr>
          <p:cNvPr id="10" name="Title 9"/>
          <p:cNvSpPr>
            <a:spLocks noGrp="1"/>
          </p:cNvSpPr>
          <p:nvPr>
            <p:ph type="title"/>
          </p:nvPr>
        </p:nvSpPr>
        <p:spPr/>
        <p:txBody>
          <a:bodyPr/>
          <a:lstStyle/>
          <a:p>
            <a:r>
              <a:rPr lang="it-IT"/>
              <a:t>Fare clic per modificare lo stile del titolo dello schema</a:t>
            </a:r>
            <a:endParaRPr lang="en-US" dirty="0"/>
          </a:p>
        </p:txBody>
      </p:sp>
    </p:spTree>
    <p:extLst>
      <p:ext uri="{BB962C8B-B14F-4D97-AF65-F5344CB8AC3E}">
        <p14:creationId xmlns:p14="http://schemas.microsoft.com/office/powerpoint/2010/main" val="3434209814"/>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A6EF7118-3096-4E35-8C4E-458BF508F3CA}" type="datetime1">
              <a:rPr lang="en-US" smtClean="0"/>
              <a:t>11/18/2025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4A918BC-4D43-4B42-B3C0-E7EBE25E6AF0}" type="slidenum">
              <a:rPr lang="en-US" smtClean="0"/>
              <a:pPr/>
              <a:t>‹N›</a:t>
            </a:fld>
            <a:endParaRPr lang="en-US" dirty="0"/>
          </a:p>
        </p:txBody>
      </p:sp>
    </p:spTree>
    <p:extLst>
      <p:ext uri="{BB962C8B-B14F-4D97-AF65-F5344CB8AC3E}">
        <p14:creationId xmlns:p14="http://schemas.microsoft.com/office/powerpoint/2010/main" val="2515861474"/>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EF7118-3096-4E35-8C4E-458BF508F3CA}" type="datetime1">
              <a:rPr lang="en-US" smtClean="0"/>
              <a:t>11/18/2025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4A918BC-4D43-4B42-B3C0-E7EBE25E6AF0}" type="slidenum">
              <a:rPr lang="en-US" smtClean="0"/>
              <a:pPr/>
              <a:t>‹N›</a:t>
            </a:fld>
            <a:endParaRPr lang="en-US" dirty="0"/>
          </a:p>
        </p:txBody>
      </p:sp>
    </p:spTree>
    <p:extLst>
      <p:ext uri="{BB962C8B-B14F-4D97-AF65-F5344CB8AC3E}">
        <p14:creationId xmlns:p14="http://schemas.microsoft.com/office/powerpoint/2010/main" val="3112384224"/>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it-IT"/>
              <a:t>Fare clic per modificare lo stile del titolo dello schema</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9" name="Date Placeholder 8"/>
          <p:cNvSpPr>
            <a:spLocks noGrp="1"/>
          </p:cNvSpPr>
          <p:nvPr>
            <p:ph type="dt" sz="half" idx="10"/>
          </p:nvPr>
        </p:nvSpPr>
        <p:spPr/>
        <p:txBody>
          <a:bodyPr/>
          <a:lstStyle/>
          <a:p>
            <a:fld id="{A6EF7118-3096-4E35-8C4E-458BF508F3CA}" type="datetime1">
              <a:rPr lang="en-US" smtClean="0"/>
              <a:t>11/18/2025</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B4A918BC-4D43-4B42-B3C0-E7EBE25E6AF0}" type="slidenum">
              <a:rPr lang="en-US" smtClean="0"/>
              <a:pPr/>
              <a:t>‹N›</a:t>
            </a:fld>
            <a:endParaRPr lang="en-US" dirty="0"/>
          </a:p>
        </p:txBody>
      </p:sp>
    </p:spTree>
    <p:extLst>
      <p:ext uri="{BB962C8B-B14F-4D97-AF65-F5344CB8AC3E}">
        <p14:creationId xmlns:p14="http://schemas.microsoft.com/office/powerpoint/2010/main" val="3443343455"/>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A6EF7118-3096-4E35-8C4E-458BF508F3CA}" type="datetime1">
              <a:rPr lang="en-US" smtClean="0"/>
              <a:t>11/18/2025</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B4A918BC-4D43-4B42-B3C0-E7EBE25E6AF0}" type="slidenum">
              <a:rPr lang="en-US" smtClean="0"/>
              <a:pPr/>
              <a:t>‹N›</a:t>
            </a:fld>
            <a:endParaRPr lang="en-US" dirty="0"/>
          </a:p>
        </p:txBody>
      </p:sp>
    </p:spTree>
    <p:extLst>
      <p:ext uri="{BB962C8B-B14F-4D97-AF65-F5344CB8AC3E}">
        <p14:creationId xmlns:p14="http://schemas.microsoft.com/office/powerpoint/2010/main" val="4169729875"/>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6EF7118-3096-4E35-8C4E-458BF508F3CA}" type="datetime1">
              <a:rPr lang="en-US" smtClean="0"/>
              <a:t>11/18/2025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A918BC-4D43-4B42-B3C0-E7EBE25E6AF0}" type="slidenum">
              <a:rPr lang="en-US" smtClean="0"/>
              <a:pPr/>
              <a:t>‹N›</a:t>
            </a:fld>
            <a:endParaRPr lang="en-US" dirty="0"/>
          </a:p>
        </p:txBody>
      </p:sp>
    </p:spTree>
    <p:extLst>
      <p:ext uri="{BB962C8B-B14F-4D97-AF65-F5344CB8AC3E}">
        <p14:creationId xmlns:p14="http://schemas.microsoft.com/office/powerpoint/2010/main" val="2988048448"/>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6EF7118-3096-4E35-8C4E-458BF508F3CA}" type="datetime1">
              <a:rPr lang="en-US" smtClean="0"/>
              <a:t>11/18/2025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A918BC-4D43-4B42-B3C0-E7EBE25E6AF0}" type="slidenum">
              <a:rPr lang="en-US" smtClean="0"/>
              <a:pPr/>
              <a:t>‹N›</a:t>
            </a:fld>
            <a:endParaRPr lang="en-US" dirty="0"/>
          </a:p>
        </p:txBody>
      </p:sp>
    </p:spTree>
    <p:extLst>
      <p:ext uri="{BB962C8B-B14F-4D97-AF65-F5344CB8AC3E}">
        <p14:creationId xmlns:p14="http://schemas.microsoft.com/office/powerpoint/2010/main" val="2994032432"/>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A6EF7118-3096-4E35-8C4E-458BF508F3CA}" type="datetime1">
              <a:rPr lang="en-US" smtClean="0"/>
              <a:t>11/18/2025</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B4A918BC-4D43-4B42-B3C0-E7EBE25E6AF0}" type="slidenum">
              <a:rPr lang="en-US" smtClean="0"/>
              <a:pPr/>
              <a:t>‹N›</a:t>
            </a:fld>
            <a:endParaRPr lang="en-US" dirty="0"/>
          </a:p>
        </p:txBody>
      </p:sp>
    </p:spTree>
    <p:extLst>
      <p:ext uri="{BB962C8B-B14F-4D97-AF65-F5344CB8AC3E}">
        <p14:creationId xmlns:p14="http://schemas.microsoft.com/office/powerpoint/2010/main" val="1206409428"/>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hf hd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849BFD-F238-4210-9BB9-AE377C4D3E4E}"/>
              </a:ext>
            </a:extLst>
          </p:cNvPr>
          <p:cNvSpPr>
            <a:spLocks noGrp="1"/>
          </p:cNvSpPr>
          <p:nvPr>
            <p:ph type="ctrTitle"/>
          </p:nvPr>
        </p:nvSpPr>
        <p:spPr>
          <a:xfrm>
            <a:off x="3769567" y="235881"/>
            <a:ext cx="7374744" cy="1790881"/>
          </a:xfrm>
        </p:spPr>
        <p:txBody>
          <a:bodyPr anchor="ctr">
            <a:normAutofit fontScale="90000"/>
          </a:bodyPr>
          <a:lstStyle/>
          <a:p>
            <a:r>
              <a:rPr lang="it-IT" dirty="0"/>
              <a:t>LA MEDIAZIONE demandata dal giudice – orientamenti e progetto con-senso</a:t>
            </a:r>
          </a:p>
        </p:txBody>
      </p:sp>
      <p:sp>
        <p:nvSpPr>
          <p:cNvPr id="3" name="Sottotitolo 2">
            <a:extLst>
              <a:ext uri="{FF2B5EF4-FFF2-40B4-BE49-F238E27FC236}">
                <a16:creationId xmlns:a16="http://schemas.microsoft.com/office/drawing/2014/main" id="{EEAE1D66-8FCA-47E0-958E-99C769D36EE7}"/>
              </a:ext>
            </a:extLst>
          </p:cNvPr>
          <p:cNvSpPr>
            <a:spLocks noGrp="1"/>
          </p:cNvSpPr>
          <p:nvPr>
            <p:ph type="subTitle" idx="1"/>
          </p:nvPr>
        </p:nvSpPr>
        <p:spPr>
          <a:xfrm>
            <a:off x="3900198" y="1464906"/>
            <a:ext cx="7244113" cy="4499665"/>
          </a:xfrm>
        </p:spPr>
        <p:txBody>
          <a:bodyPr anchor="b">
            <a:normAutofit/>
          </a:bodyPr>
          <a:lstStyle/>
          <a:p>
            <a:pPr marL="342900" indent="-342900">
              <a:buFontTx/>
              <a:buChar char="-"/>
            </a:pPr>
            <a:r>
              <a:rPr lang="it-IT" sz="4000" b="1" dirty="0">
                <a:solidFill>
                  <a:schemeClr val="tx1"/>
                </a:solidFill>
              </a:rPr>
              <a:t>17 novembre 2025</a:t>
            </a:r>
          </a:p>
          <a:p>
            <a:pPr marL="342900" indent="-342900">
              <a:buFontTx/>
              <a:buChar char="-"/>
            </a:pPr>
            <a:endParaRPr lang="it-IT" dirty="0">
              <a:solidFill>
                <a:schemeClr val="tx1"/>
              </a:solidFill>
            </a:endParaRPr>
          </a:p>
          <a:p>
            <a:pPr marL="342900" indent="-342900">
              <a:buFontTx/>
              <a:buChar char="-"/>
            </a:pPr>
            <a:endParaRPr lang="it-IT" dirty="0">
              <a:solidFill>
                <a:schemeClr val="tx1"/>
              </a:solidFill>
            </a:endParaRPr>
          </a:p>
          <a:p>
            <a:pPr marL="342900" indent="-342900">
              <a:buFontTx/>
              <a:buChar char="-"/>
            </a:pPr>
            <a:endParaRPr lang="it-IT" dirty="0">
              <a:solidFill>
                <a:schemeClr val="tx1"/>
              </a:solidFill>
            </a:endParaRPr>
          </a:p>
          <a:p>
            <a:pPr marL="342900" indent="-342900">
              <a:buFontTx/>
              <a:buChar char="-"/>
            </a:pPr>
            <a:endParaRPr lang="it-IT" dirty="0">
              <a:solidFill>
                <a:schemeClr val="tx1"/>
              </a:solidFill>
            </a:endParaRPr>
          </a:p>
          <a:p>
            <a:pPr marL="342900" indent="-342900">
              <a:buFontTx/>
              <a:buChar char="-"/>
            </a:pPr>
            <a:endParaRPr lang="it-IT" dirty="0">
              <a:solidFill>
                <a:schemeClr val="tx1"/>
              </a:solidFill>
            </a:endParaRPr>
          </a:p>
        </p:txBody>
      </p:sp>
      <p:sp>
        <p:nvSpPr>
          <p:cNvPr id="5" name="Segnaposto numero diapositiva 4">
            <a:extLst>
              <a:ext uri="{FF2B5EF4-FFF2-40B4-BE49-F238E27FC236}">
                <a16:creationId xmlns:a16="http://schemas.microsoft.com/office/drawing/2014/main" id="{83EC9618-6BCD-42F7-A2E9-7F41107EAC99}"/>
              </a:ext>
            </a:extLst>
          </p:cNvPr>
          <p:cNvSpPr>
            <a:spLocks noGrp="1"/>
          </p:cNvSpPr>
          <p:nvPr>
            <p:ph type="sldNum" sz="quarter" idx="12"/>
          </p:nvPr>
        </p:nvSpPr>
        <p:spPr/>
        <p:txBody>
          <a:bodyPr/>
          <a:lstStyle/>
          <a:p>
            <a:fld id="{B4A918BC-4D43-4B42-B3C0-E7EBE25E6AF0}" type="slidenum">
              <a:rPr lang="en-US" smtClean="0"/>
              <a:t>1</a:t>
            </a:fld>
            <a:endParaRPr lang="en-US" dirty="0"/>
          </a:p>
        </p:txBody>
      </p:sp>
      <p:pic>
        <p:nvPicPr>
          <p:cNvPr id="1026" name="Picture 2">
            <a:extLst>
              <a:ext uri="{FF2B5EF4-FFF2-40B4-BE49-F238E27FC236}">
                <a16:creationId xmlns:a16="http://schemas.microsoft.com/office/drawing/2014/main" id="{87B8D650-C648-45D6-9DFD-A007AE7F7A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egnaposto piè di pagina 4">
            <a:extLst>
              <a:ext uri="{FF2B5EF4-FFF2-40B4-BE49-F238E27FC236}">
                <a16:creationId xmlns:a16="http://schemas.microsoft.com/office/drawing/2014/main" id="{4A920CFC-2D67-4B47-9550-36C7A2DC3E50}"/>
              </a:ext>
            </a:extLst>
          </p:cNvPr>
          <p:cNvSpPr txBox="1">
            <a:spLocks/>
          </p:cNvSpPr>
          <p:nvPr/>
        </p:nvSpPr>
        <p:spPr>
          <a:xfrm>
            <a:off x="3769566" y="6348271"/>
            <a:ext cx="4114800" cy="365125"/>
          </a:xfrm>
          <a:prstGeom prst="rect">
            <a:avLst/>
          </a:prstGeom>
        </p:spPr>
        <p:txBody>
          <a:bodyPr vert="horz" lIns="91440" tIns="45720" rIns="91440" bIns="45720" rtlCol="0" anchor="ctr"/>
          <a:lstStyle>
            <a:defPPr>
              <a:defRPr lang="it-IT"/>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prof. Matteo Lupano – Università di Torino</a:t>
            </a:r>
          </a:p>
        </p:txBody>
      </p:sp>
    </p:spTree>
    <p:extLst>
      <p:ext uri="{BB962C8B-B14F-4D97-AF65-F5344CB8AC3E}">
        <p14:creationId xmlns:p14="http://schemas.microsoft.com/office/powerpoint/2010/main" val="4194120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849BFD-F238-4210-9BB9-AE377C4D3E4E}"/>
              </a:ext>
            </a:extLst>
          </p:cNvPr>
          <p:cNvSpPr>
            <a:spLocks noGrp="1"/>
          </p:cNvSpPr>
          <p:nvPr>
            <p:ph type="ctrTitle"/>
          </p:nvPr>
        </p:nvSpPr>
        <p:spPr>
          <a:xfrm>
            <a:off x="3769566" y="235882"/>
            <a:ext cx="7898589" cy="1117058"/>
          </a:xfrm>
        </p:spPr>
        <p:txBody>
          <a:bodyPr anchor="ctr">
            <a:normAutofit/>
          </a:bodyPr>
          <a:lstStyle/>
          <a:p>
            <a:r>
              <a:rPr lang="it-IT" dirty="0"/>
              <a:t>Pochi giudici, molte cause</a:t>
            </a:r>
          </a:p>
        </p:txBody>
      </p:sp>
      <p:sp>
        <p:nvSpPr>
          <p:cNvPr id="3" name="Sottotitolo 2">
            <a:extLst>
              <a:ext uri="{FF2B5EF4-FFF2-40B4-BE49-F238E27FC236}">
                <a16:creationId xmlns:a16="http://schemas.microsoft.com/office/drawing/2014/main" id="{EEAE1D66-8FCA-47E0-958E-99C769D36EE7}"/>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endParaRPr lang="it-IT" sz="2300" dirty="0"/>
          </a:p>
          <a:p>
            <a:pPr marL="342900" indent="-342900" algn="l">
              <a:buFontTx/>
              <a:buChar char="-"/>
            </a:pPr>
            <a:endParaRPr lang="it-IT" sz="2300" dirty="0"/>
          </a:p>
        </p:txBody>
      </p:sp>
      <p:sp>
        <p:nvSpPr>
          <p:cNvPr id="5" name="Segnaposto piè di pagina 4">
            <a:extLst>
              <a:ext uri="{FF2B5EF4-FFF2-40B4-BE49-F238E27FC236}">
                <a16:creationId xmlns:a16="http://schemas.microsoft.com/office/drawing/2014/main" id="{6158850E-69CC-4797-BAA2-C2A648A28B8F}"/>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C3308E89-3837-46B7-91C9-7001413A3C90}"/>
              </a:ext>
            </a:extLst>
          </p:cNvPr>
          <p:cNvSpPr>
            <a:spLocks noGrp="1"/>
          </p:cNvSpPr>
          <p:nvPr>
            <p:ph type="sldNum" sz="quarter" idx="12"/>
          </p:nvPr>
        </p:nvSpPr>
        <p:spPr/>
        <p:txBody>
          <a:bodyPr/>
          <a:lstStyle/>
          <a:p>
            <a:fld id="{B4A918BC-4D43-4B42-B3C0-E7EBE25E6AF0}" type="slidenum">
              <a:rPr lang="en-US" smtClean="0"/>
              <a:t>2</a:t>
            </a:fld>
            <a:endParaRPr lang="en-US" dirty="0"/>
          </a:p>
        </p:txBody>
      </p:sp>
      <p:pic>
        <p:nvPicPr>
          <p:cNvPr id="2050" name="Picture 2">
            <a:extLst>
              <a:ext uri="{FF2B5EF4-FFF2-40B4-BE49-F238E27FC236}">
                <a16:creationId xmlns:a16="http://schemas.microsoft.com/office/drawing/2014/main" id="{08D9ED09-E4D7-4EDD-A625-4AE1B5070C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317" y="3597643"/>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magine 6" descr="Immagine che contiene testo, schermata, software, Pagina Web&#10;&#10;Il contenuto generato dall'IA potrebbe non essere corretto.">
            <a:extLst>
              <a:ext uri="{FF2B5EF4-FFF2-40B4-BE49-F238E27FC236}">
                <a16:creationId xmlns:a16="http://schemas.microsoft.com/office/drawing/2014/main" id="{68799A09-DB8A-E57D-ADA8-15934FBDD2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7629" y="3054620"/>
            <a:ext cx="8501754" cy="3658776"/>
          </a:xfrm>
          <a:prstGeom prst="rect">
            <a:avLst/>
          </a:prstGeom>
        </p:spPr>
      </p:pic>
      <p:pic>
        <p:nvPicPr>
          <p:cNvPr id="9" name="Immagine 8" descr="Immagine che contiene testo, schermata, linea, Diagramma&#10;&#10;Il contenuto generato dall'IA potrebbe non essere corretto.">
            <a:extLst>
              <a:ext uri="{FF2B5EF4-FFF2-40B4-BE49-F238E27FC236}">
                <a16:creationId xmlns:a16="http://schemas.microsoft.com/office/drawing/2014/main" id="{16E7B619-5F33-DBC1-4769-73CBF02FA5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317" y="1425544"/>
            <a:ext cx="5013287" cy="1556472"/>
          </a:xfrm>
          <a:prstGeom prst="rect">
            <a:avLst/>
          </a:prstGeom>
        </p:spPr>
      </p:pic>
      <p:pic>
        <p:nvPicPr>
          <p:cNvPr id="11" name="Immagine 10" descr="Immagine che contiene Rettangolo, verde, bandiera&#10;&#10;Il contenuto generato dall'IA potrebbe non essere corretto.">
            <a:extLst>
              <a:ext uri="{FF2B5EF4-FFF2-40B4-BE49-F238E27FC236}">
                <a16:creationId xmlns:a16="http://schemas.microsoft.com/office/drawing/2014/main" id="{3390EFDE-2F74-3666-74C9-A89D1245CC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98236" y="1461132"/>
            <a:ext cx="2189442" cy="1462547"/>
          </a:xfrm>
          <a:prstGeom prst="rect">
            <a:avLst/>
          </a:prstGeom>
        </p:spPr>
      </p:pic>
      <p:sp>
        <p:nvSpPr>
          <p:cNvPr id="4" name="Sottotitolo 2">
            <a:extLst>
              <a:ext uri="{FF2B5EF4-FFF2-40B4-BE49-F238E27FC236}">
                <a16:creationId xmlns:a16="http://schemas.microsoft.com/office/drawing/2014/main" id="{FDA9AFF7-F801-1CD9-0F97-F3242EC7936F}"/>
              </a:ext>
            </a:extLst>
          </p:cNvPr>
          <p:cNvSpPr txBox="1">
            <a:spLocks/>
          </p:cNvSpPr>
          <p:nvPr/>
        </p:nvSpPr>
        <p:spPr>
          <a:xfrm>
            <a:off x="278141" y="5072332"/>
            <a:ext cx="2552701" cy="824146"/>
          </a:xfrm>
          <a:prstGeom prst="rect">
            <a:avLst/>
          </a:prstGeom>
          <a:noFill/>
        </p:spPr>
        <p:txBody>
          <a:bodyPr vert="horz" lIns="91440" tIns="45720" rIns="91440" bIns="45720" rtlCol="0" anchor="b">
            <a:no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marL="342900" indent="-342900" algn="l">
              <a:buFontTx/>
              <a:buChar char="-"/>
            </a:pPr>
            <a:r>
              <a:rPr lang="it-IT" dirty="0"/>
              <a:t>DATI CEPEJ</a:t>
            </a:r>
            <a:endParaRPr lang="it-IT" dirty="0">
              <a:sym typeface="Wingdings" panose="05000000000000000000" pitchFamily="2" charset="2"/>
            </a:endParaRPr>
          </a:p>
        </p:txBody>
      </p:sp>
    </p:spTree>
    <p:extLst>
      <p:ext uri="{BB962C8B-B14F-4D97-AF65-F5344CB8AC3E}">
        <p14:creationId xmlns:p14="http://schemas.microsoft.com/office/powerpoint/2010/main" val="2816087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E27DE-2DD1-F76D-4CD9-E605D3E20EB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0735F1F-A83C-1E5C-414B-77D595D093FD}"/>
              </a:ext>
            </a:extLst>
          </p:cNvPr>
          <p:cNvSpPr>
            <a:spLocks noGrp="1"/>
          </p:cNvSpPr>
          <p:nvPr>
            <p:ph type="ctrTitle"/>
          </p:nvPr>
        </p:nvSpPr>
        <p:spPr>
          <a:xfrm>
            <a:off x="3769566" y="235882"/>
            <a:ext cx="7898589" cy="1117058"/>
          </a:xfrm>
        </p:spPr>
        <p:txBody>
          <a:bodyPr anchor="ctr">
            <a:normAutofit/>
          </a:bodyPr>
          <a:lstStyle/>
          <a:p>
            <a:r>
              <a:rPr lang="it-IT" dirty="0"/>
              <a:t>Pochi giudici, molte cause</a:t>
            </a:r>
          </a:p>
        </p:txBody>
      </p:sp>
      <p:sp>
        <p:nvSpPr>
          <p:cNvPr id="3" name="Sottotitolo 2">
            <a:extLst>
              <a:ext uri="{FF2B5EF4-FFF2-40B4-BE49-F238E27FC236}">
                <a16:creationId xmlns:a16="http://schemas.microsoft.com/office/drawing/2014/main" id="{363294E1-D2CA-D0C6-A89F-77D6BB042D11}"/>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endParaRPr lang="it-IT" sz="2300" dirty="0"/>
          </a:p>
          <a:p>
            <a:pPr marL="342900" indent="-342900" algn="l">
              <a:buFontTx/>
              <a:buChar char="-"/>
            </a:pPr>
            <a:endParaRPr lang="it-IT" sz="2300" dirty="0"/>
          </a:p>
        </p:txBody>
      </p:sp>
      <p:sp>
        <p:nvSpPr>
          <p:cNvPr id="5" name="Segnaposto piè di pagina 4">
            <a:extLst>
              <a:ext uri="{FF2B5EF4-FFF2-40B4-BE49-F238E27FC236}">
                <a16:creationId xmlns:a16="http://schemas.microsoft.com/office/drawing/2014/main" id="{070F3423-8EA9-EBAC-6F86-E50A457ACCD2}"/>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3D3B0A25-0262-619A-F7BE-71C7D8BE0D33}"/>
              </a:ext>
            </a:extLst>
          </p:cNvPr>
          <p:cNvSpPr>
            <a:spLocks noGrp="1"/>
          </p:cNvSpPr>
          <p:nvPr>
            <p:ph type="sldNum" sz="quarter" idx="12"/>
          </p:nvPr>
        </p:nvSpPr>
        <p:spPr/>
        <p:txBody>
          <a:bodyPr/>
          <a:lstStyle/>
          <a:p>
            <a:fld id="{B4A918BC-4D43-4B42-B3C0-E7EBE25E6AF0}" type="slidenum">
              <a:rPr lang="en-US" smtClean="0"/>
              <a:t>3</a:t>
            </a:fld>
            <a:endParaRPr lang="en-US" dirty="0"/>
          </a:p>
        </p:txBody>
      </p:sp>
      <p:pic>
        <p:nvPicPr>
          <p:cNvPr id="2050" name="Picture 2">
            <a:extLst>
              <a:ext uri="{FF2B5EF4-FFF2-40B4-BE49-F238E27FC236}">
                <a16:creationId xmlns:a16="http://schemas.microsoft.com/office/drawing/2014/main" id="{5BCEBAE8-1FF0-16C5-6013-8DAAF227BA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317" y="3597643"/>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magine 7" descr="Immagine che contiene linea, schermata, Diagramma, testo&#10;&#10;Il contenuto generato dall'IA potrebbe non essere corretto.">
            <a:extLst>
              <a:ext uri="{FF2B5EF4-FFF2-40B4-BE49-F238E27FC236}">
                <a16:creationId xmlns:a16="http://schemas.microsoft.com/office/drawing/2014/main" id="{630F193C-ACE7-597F-DB1F-134DE0505E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317" y="1461132"/>
            <a:ext cx="4825748" cy="1535862"/>
          </a:xfrm>
          <a:prstGeom prst="rect">
            <a:avLst/>
          </a:prstGeom>
        </p:spPr>
      </p:pic>
      <p:pic>
        <p:nvPicPr>
          <p:cNvPr id="12" name="Immagine 11" descr="Immagine che contiene rosso, arancione, giallo, Policromia&#10;&#10;Il contenuto generato dall'IA potrebbe non essere corretto.">
            <a:extLst>
              <a:ext uri="{FF2B5EF4-FFF2-40B4-BE49-F238E27FC236}">
                <a16:creationId xmlns:a16="http://schemas.microsoft.com/office/drawing/2014/main" id="{393B11ED-65A1-6DBC-E723-185FD12C73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5397" y="1515682"/>
            <a:ext cx="2377938" cy="1426762"/>
          </a:xfrm>
          <a:prstGeom prst="rect">
            <a:avLst/>
          </a:prstGeom>
        </p:spPr>
      </p:pic>
      <p:pic>
        <p:nvPicPr>
          <p:cNvPr id="14" name="Immagine 13" descr="Immagine che contiene testo, schermata, software, Carattere&#10;&#10;Il contenuto generato dall'IA potrebbe non essere corretto.">
            <a:extLst>
              <a:ext uri="{FF2B5EF4-FFF2-40B4-BE49-F238E27FC236}">
                <a16:creationId xmlns:a16="http://schemas.microsoft.com/office/drawing/2014/main" id="{65D7EE14-75A0-8905-48B3-D7A6FD3B8D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7461" y="3047770"/>
            <a:ext cx="8726905" cy="3681923"/>
          </a:xfrm>
          <a:prstGeom prst="rect">
            <a:avLst/>
          </a:prstGeom>
        </p:spPr>
      </p:pic>
      <p:sp>
        <p:nvSpPr>
          <p:cNvPr id="4" name="Sottotitolo 2">
            <a:extLst>
              <a:ext uri="{FF2B5EF4-FFF2-40B4-BE49-F238E27FC236}">
                <a16:creationId xmlns:a16="http://schemas.microsoft.com/office/drawing/2014/main" id="{601D43FE-6BE0-8C78-F2B3-2C52F2AB6CA3}"/>
              </a:ext>
            </a:extLst>
          </p:cNvPr>
          <p:cNvSpPr txBox="1">
            <a:spLocks/>
          </p:cNvSpPr>
          <p:nvPr/>
        </p:nvSpPr>
        <p:spPr>
          <a:xfrm>
            <a:off x="278141" y="5072332"/>
            <a:ext cx="2552701" cy="824146"/>
          </a:xfrm>
          <a:prstGeom prst="rect">
            <a:avLst/>
          </a:prstGeom>
          <a:noFill/>
        </p:spPr>
        <p:txBody>
          <a:bodyPr vert="horz" lIns="91440" tIns="45720" rIns="91440" bIns="45720" rtlCol="0" anchor="b">
            <a:no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marL="342900" indent="-342900" algn="l">
              <a:buFontTx/>
              <a:buChar char="-"/>
            </a:pPr>
            <a:r>
              <a:rPr lang="it-IT" dirty="0"/>
              <a:t>DATI CEPEJ</a:t>
            </a:r>
            <a:endParaRPr lang="it-IT" dirty="0">
              <a:sym typeface="Wingdings" panose="05000000000000000000" pitchFamily="2" charset="2"/>
            </a:endParaRPr>
          </a:p>
        </p:txBody>
      </p:sp>
    </p:spTree>
    <p:extLst>
      <p:ext uri="{BB962C8B-B14F-4D97-AF65-F5344CB8AC3E}">
        <p14:creationId xmlns:p14="http://schemas.microsoft.com/office/powerpoint/2010/main" val="1066826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185B3-E3B1-FFC6-F65E-9AE00A2A761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4C615B4-3CCA-3C9D-D3B7-ED8222A1D385}"/>
              </a:ext>
            </a:extLst>
          </p:cNvPr>
          <p:cNvSpPr>
            <a:spLocks noGrp="1"/>
          </p:cNvSpPr>
          <p:nvPr>
            <p:ph type="ctrTitle"/>
          </p:nvPr>
        </p:nvSpPr>
        <p:spPr>
          <a:xfrm>
            <a:off x="3769566" y="235882"/>
            <a:ext cx="7898589" cy="1117058"/>
          </a:xfrm>
        </p:spPr>
        <p:txBody>
          <a:bodyPr anchor="ctr">
            <a:normAutofit/>
          </a:bodyPr>
          <a:lstStyle/>
          <a:p>
            <a:r>
              <a:rPr lang="it-IT" dirty="0"/>
              <a:t>Pochi giudici, molte cause</a:t>
            </a:r>
          </a:p>
        </p:txBody>
      </p:sp>
      <p:sp>
        <p:nvSpPr>
          <p:cNvPr id="3" name="Sottotitolo 2">
            <a:extLst>
              <a:ext uri="{FF2B5EF4-FFF2-40B4-BE49-F238E27FC236}">
                <a16:creationId xmlns:a16="http://schemas.microsoft.com/office/drawing/2014/main" id="{85A96B11-0A1B-E2A6-0D6C-7D54B42395B0}"/>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endParaRPr lang="it-IT" sz="2300" dirty="0"/>
          </a:p>
          <a:p>
            <a:pPr marL="342900" indent="-342900" algn="l">
              <a:buFontTx/>
              <a:buChar char="-"/>
            </a:pPr>
            <a:endParaRPr lang="it-IT" sz="2300" dirty="0"/>
          </a:p>
        </p:txBody>
      </p:sp>
      <p:sp>
        <p:nvSpPr>
          <p:cNvPr id="5" name="Segnaposto piè di pagina 4">
            <a:extLst>
              <a:ext uri="{FF2B5EF4-FFF2-40B4-BE49-F238E27FC236}">
                <a16:creationId xmlns:a16="http://schemas.microsoft.com/office/drawing/2014/main" id="{7488A15E-674D-B91F-0DCA-54558591A273}"/>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E50B9945-D51C-1C3F-62B0-EF713FD77FC8}"/>
              </a:ext>
            </a:extLst>
          </p:cNvPr>
          <p:cNvSpPr>
            <a:spLocks noGrp="1"/>
          </p:cNvSpPr>
          <p:nvPr>
            <p:ph type="sldNum" sz="quarter" idx="12"/>
          </p:nvPr>
        </p:nvSpPr>
        <p:spPr/>
        <p:txBody>
          <a:bodyPr/>
          <a:lstStyle/>
          <a:p>
            <a:fld id="{B4A918BC-4D43-4B42-B3C0-E7EBE25E6AF0}" type="slidenum">
              <a:rPr lang="en-US" smtClean="0"/>
              <a:t>4</a:t>
            </a:fld>
            <a:endParaRPr lang="en-US" dirty="0"/>
          </a:p>
        </p:txBody>
      </p:sp>
      <p:pic>
        <p:nvPicPr>
          <p:cNvPr id="2050" name="Picture 2">
            <a:extLst>
              <a:ext uri="{FF2B5EF4-FFF2-40B4-BE49-F238E27FC236}">
                <a16:creationId xmlns:a16="http://schemas.microsoft.com/office/drawing/2014/main" id="{4AA7CA6D-0564-D27C-99F2-3F9DD0DCDB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317" y="3597643"/>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magine 7" descr="Immagine che contiene Rettangolo, schermata, bandiera&#10;&#10;Il contenuto generato dall'IA potrebbe non essere corretto.">
            <a:extLst>
              <a:ext uri="{FF2B5EF4-FFF2-40B4-BE49-F238E27FC236}">
                <a16:creationId xmlns:a16="http://schemas.microsoft.com/office/drawing/2014/main" id="{7CD72118-153E-66B6-E9F4-206A1A04D4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0980" y="1461132"/>
            <a:ext cx="2195051" cy="1466294"/>
          </a:xfrm>
          <a:prstGeom prst="rect">
            <a:avLst/>
          </a:prstGeom>
        </p:spPr>
      </p:pic>
      <p:pic>
        <p:nvPicPr>
          <p:cNvPr id="12" name="Immagine 11" descr="Immagine che contiene linea, testo, schermata, Diagramma&#10;&#10;Il contenuto generato dall'IA potrebbe non essere corretto.">
            <a:extLst>
              <a:ext uri="{FF2B5EF4-FFF2-40B4-BE49-F238E27FC236}">
                <a16:creationId xmlns:a16="http://schemas.microsoft.com/office/drawing/2014/main" id="{65B4FF86-C582-7A33-F05B-AFDB275262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005" y="1426467"/>
            <a:ext cx="4989260" cy="1554625"/>
          </a:xfrm>
          <a:prstGeom prst="rect">
            <a:avLst/>
          </a:prstGeom>
        </p:spPr>
      </p:pic>
      <p:pic>
        <p:nvPicPr>
          <p:cNvPr id="14" name="Immagine 13" descr="Immagine che contiene testo, schermata, software, Icona del computer&#10;&#10;Il contenuto generato dall'IA potrebbe non essere corretto.">
            <a:extLst>
              <a:ext uri="{FF2B5EF4-FFF2-40B4-BE49-F238E27FC236}">
                <a16:creationId xmlns:a16="http://schemas.microsoft.com/office/drawing/2014/main" id="{99657A20-A2AC-89B7-DD13-F9426A4AD0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99335" y="3024803"/>
            <a:ext cx="8651125" cy="3688593"/>
          </a:xfrm>
          <a:prstGeom prst="rect">
            <a:avLst/>
          </a:prstGeom>
        </p:spPr>
      </p:pic>
      <p:sp>
        <p:nvSpPr>
          <p:cNvPr id="4" name="Sottotitolo 2">
            <a:extLst>
              <a:ext uri="{FF2B5EF4-FFF2-40B4-BE49-F238E27FC236}">
                <a16:creationId xmlns:a16="http://schemas.microsoft.com/office/drawing/2014/main" id="{9FB39908-0B42-EF12-956E-8EA240DA13D5}"/>
              </a:ext>
            </a:extLst>
          </p:cNvPr>
          <p:cNvSpPr txBox="1">
            <a:spLocks/>
          </p:cNvSpPr>
          <p:nvPr/>
        </p:nvSpPr>
        <p:spPr>
          <a:xfrm>
            <a:off x="278141" y="5072332"/>
            <a:ext cx="2552701" cy="824146"/>
          </a:xfrm>
          <a:prstGeom prst="rect">
            <a:avLst/>
          </a:prstGeom>
          <a:noFill/>
        </p:spPr>
        <p:txBody>
          <a:bodyPr vert="horz" lIns="91440" tIns="45720" rIns="91440" bIns="45720" rtlCol="0" anchor="b">
            <a:no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marL="342900" indent="-342900" algn="l">
              <a:buFontTx/>
              <a:buChar char="-"/>
            </a:pPr>
            <a:r>
              <a:rPr lang="it-IT" dirty="0"/>
              <a:t>DATI CEPEJ</a:t>
            </a:r>
            <a:endParaRPr lang="it-IT" dirty="0">
              <a:sym typeface="Wingdings" panose="05000000000000000000" pitchFamily="2" charset="2"/>
            </a:endParaRPr>
          </a:p>
        </p:txBody>
      </p:sp>
    </p:spTree>
    <p:extLst>
      <p:ext uri="{BB962C8B-B14F-4D97-AF65-F5344CB8AC3E}">
        <p14:creationId xmlns:p14="http://schemas.microsoft.com/office/powerpoint/2010/main" val="1343935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849BFD-F238-4210-9BB9-AE377C4D3E4E}"/>
              </a:ext>
            </a:extLst>
          </p:cNvPr>
          <p:cNvSpPr>
            <a:spLocks noGrp="1"/>
          </p:cNvSpPr>
          <p:nvPr>
            <p:ph type="ctrTitle"/>
          </p:nvPr>
        </p:nvSpPr>
        <p:spPr>
          <a:xfrm>
            <a:off x="3769566" y="235882"/>
            <a:ext cx="7898589" cy="1117058"/>
          </a:xfrm>
        </p:spPr>
        <p:txBody>
          <a:bodyPr anchor="ctr">
            <a:normAutofit fontScale="90000"/>
          </a:bodyPr>
          <a:lstStyle/>
          <a:p>
            <a:r>
              <a:rPr lang="it-IT" dirty="0"/>
              <a:t>Mediazione obbligatoria «per materia»</a:t>
            </a:r>
          </a:p>
        </p:txBody>
      </p:sp>
      <p:sp>
        <p:nvSpPr>
          <p:cNvPr id="3" name="Sottotitolo 2">
            <a:extLst>
              <a:ext uri="{FF2B5EF4-FFF2-40B4-BE49-F238E27FC236}">
                <a16:creationId xmlns:a16="http://schemas.microsoft.com/office/drawing/2014/main" id="{EEAE1D66-8FCA-47E0-958E-99C769D36EE7}"/>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endParaRPr lang="it-IT" sz="2300" dirty="0"/>
          </a:p>
          <a:p>
            <a:pPr marL="342900" indent="-342900" algn="l">
              <a:buFontTx/>
              <a:buChar char="-"/>
            </a:pPr>
            <a:endParaRPr lang="it-IT" sz="2300" dirty="0"/>
          </a:p>
        </p:txBody>
      </p:sp>
      <p:sp>
        <p:nvSpPr>
          <p:cNvPr id="5" name="Segnaposto piè di pagina 4">
            <a:extLst>
              <a:ext uri="{FF2B5EF4-FFF2-40B4-BE49-F238E27FC236}">
                <a16:creationId xmlns:a16="http://schemas.microsoft.com/office/drawing/2014/main" id="{6158850E-69CC-4797-BAA2-C2A648A28B8F}"/>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C3308E89-3837-46B7-91C9-7001413A3C90}"/>
              </a:ext>
            </a:extLst>
          </p:cNvPr>
          <p:cNvSpPr>
            <a:spLocks noGrp="1"/>
          </p:cNvSpPr>
          <p:nvPr>
            <p:ph type="sldNum" sz="quarter" idx="12"/>
          </p:nvPr>
        </p:nvSpPr>
        <p:spPr/>
        <p:txBody>
          <a:bodyPr/>
          <a:lstStyle/>
          <a:p>
            <a:fld id="{B4A918BC-4D43-4B42-B3C0-E7EBE25E6AF0}" type="slidenum">
              <a:rPr lang="en-US" smtClean="0"/>
              <a:t>5</a:t>
            </a:fld>
            <a:endParaRPr lang="en-US" dirty="0"/>
          </a:p>
        </p:txBody>
      </p:sp>
      <p:pic>
        <p:nvPicPr>
          <p:cNvPr id="2050" name="Picture 2">
            <a:extLst>
              <a:ext uri="{FF2B5EF4-FFF2-40B4-BE49-F238E27FC236}">
                <a16:creationId xmlns:a16="http://schemas.microsoft.com/office/drawing/2014/main" id="{08D9ED09-E4D7-4EDD-A625-4AE1B5070C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magine 6" descr="Immagine che contiene testo, schermata, Carattere, diagramma&#10;&#10;Il contenuto generato dall'IA potrebbe non essere corretto.">
            <a:extLst>
              <a:ext uri="{FF2B5EF4-FFF2-40B4-BE49-F238E27FC236}">
                <a16:creationId xmlns:a16="http://schemas.microsoft.com/office/drawing/2014/main" id="{C39B63EC-506C-354D-30CB-93FB8B29A5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5375" y="1983549"/>
            <a:ext cx="3665242" cy="3737886"/>
          </a:xfrm>
          <a:prstGeom prst="rect">
            <a:avLst/>
          </a:prstGeom>
        </p:spPr>
      </p:pic>
      <p:pic>
        <p:nvPicPr>
          <p:cNvPr id="9" name="Immagine 8" descr="Immagine che contiene testo, schermata, cerchio, diagramma&#10;&#10;Il contenuto generato dall'IA potrebbe non essere corretto.">
            <a:extLst>
              <a:ext uri="{FF2B5EF4-FFF2-40B4-BE49-F238E27FC236}">
                <a16:creationId xmlns:a16="http://schemas.microsoft.com/office/drawing/2014/main" id="{53EE4E1F-B85A-8CD3-638E-0F3A27478D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84366" y="1967854"/>
            <a:ext cx="3345710" cy="3740872"/>
          </a:xfrm>
          <a:prstGeom prst="rect">
            <a:avLst/>
          </a:prstGeom>
        </p:spPr>
      </p:pic>
      <p:sp>
        <p:nvSpPr>
          <p:cNvPr id="4" name="Sottotitolo 2">
            <a:extLst>
              <a:ext uri="{FF2B5EF4-FFF2-40B4-BE49-F238E27FC236}">
                <a16:creationId xmlns:a16="http://schemas.microsoft.com/office/drawing/2014/main" id="{ED5CE131-F4BC-64F6-6552-3D8D00E37B6D}"/>
              </a:ext>
            </a:extLst>
          </p:cNvPr>
          <p:cNvSpPr txBox="1">
            <a:spLocks/>
          </p:cNvSpPr>
          <p:nvPr/>
        </p:nvSpPr>
        <p:spPr>
          <a:xfrm>
            <a:off x="278141" y="5072332"/>
            <a:ext cx="2552701" cy="824146"/>
          </a:xfrm>
          <a:prstGeom prst="rect">
            <a:avLst/>
          </a:prstGeom>
          <a:noFill/>
        </p:spPr>
        <p:txBody>
          <a:bodyPr vert="horz" lIns="91440" tIns="45720" rIns="91440" bIns="45720" rtlCol="0" anchor="b">
            <a:no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marL="342900" indent="-342900" algn="l">
              <a:buFontTx/>
              <a:buChar char="-"/>
            </a:pPr>
            <a:r>
              <a:rPr lang="it-IT" dirty="0"/>
              <a:t>DATI Ministero della Giustizia</a:t>
            </a:r>
            <a:endParaRPr lang="it-IT" dirty="0">
              <a:sym typeface="Wingdings" panose="05000000000000000000" pitchFamily="2" charset="2"/>
            </a:endParaRPr>
          </a:p>
        </p:txBody>
      </p:sp>
    </p:spTree>
    <p:extLst>
      <p:ext uri="{BB962C8B-B14F-4D97-AF65-F5344CB8AC3E}">
        <p14:creationId xmlns:p14="http://schemas.microsoft.com/office/powerpoint/2010/main" val="1853072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849BFD-F238-4210-9BB9-AE377C4D3E4E}"/>
              </a:ext>
            </a:extLst>
          </p:cNvPr>
          <p:cNvSpPr>
            <a:spLocks noGrp="1"/>
          </p:cNvSpPr>
          <p:nvPr>
            <p:ph type="ctrTitle"/>
          </p:nvPr>
        </p:nvSpPr>
        <p:spPr>
          <a:xfrm>
            <a:off x="3769566" y="235882"/>
            <a:ext cx="7898589" cy="1117058"/>
          </a:xfrm>
        </p:spPr>
        <p:txBody>
          <a:bodyPr anchor="ctr">
            <a:normAutofit fontScale="90000"/>
          </a:bodyPr>
          <a:lstStyle/>
          <a:p>
            <a:r>
              <a:rPr lang="it-IT" dirty="0"/>
              <a:t>Perché le parti non compaiono?</a:t>
            </a:r>
          </a:p>
        </p:txBody>
      </p:sp>
      <p:sp>
        <p:nvSpPr>
          <p:cNvPr id="3" name="Sottotitolo 2">
            <a:extLst>
              <a:ext uri="{FF2B5EF4-FFF2-40B4-BE49-F238E27FC236}">
                <a16:creationId xmlns:a16="http://schemas.microsoft.com/office/drawing/2014/main" id="{EEAE1D66-8FCA-47E0-958E-99C769D36EE7}"/>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r>
              <a:rPr lang="it-IT" dirty="0"/>
              <a:t>Sfiducia nell’istituto, ma esistono sanzioni:</a:t>
            </a:r>
          </a:p>
          <a:p>
            <a:pPr marL="342900" indent="-342900" algn="l">
              <a:buFontTx/>
              <a:buChar char="-"/>
            </a:pPr>
            <a:r>
              <a:rPr lang="it-IT" dirty="0"/>
              <a:t>Art. 12 bis, d.lgs. 28/2010</a:t>
            </a:r>
          </a:p>
          <a:p>
            <a:pPr marL="342900" indent="-342900" algn="l">
              <a:buFontTx/>
              <a:buChar char="-"/>
            </a:pPr>
            <a:r>
              <a:rPr lang="it-IT" dirty="0">
                <a:sym typeface="Wingdings" panose="05000000000000000000" pitchFamily="2" charset="2"/>
              </a:rPr>
              <a:t>- Nella mediazione obbligatoria il giudice condanna al pagamento di una somma pari al doppio del C.U.</a:t>
            </a:r>
          </a:p>
          <a:p>
            <a:pPr marL="342900" indent="-342900" algn="l">
              <a:buFontTx/>
              <a:buChar char="-"/>
            </a:pPr>
            <a:r>
              <a:rPr lang="it-IT" dirty="0">
                <a:sym typeface="Wingdings" panose="05000000000000000000" pitchFamily="2" charset="2"/>
              </a:rPr>
              <a:t>- Se la parte vittoriosa lo chiede, il giudice condanna l’assente – soccombente anche «al pagamento in favore della controparte di una somma equitativamente  determinata in misura non superiore nel massimo alle spese del giudizio  maturate dopo la conclusione del procedimento di mediazione».</a:t>
            </a:r>
          </a:p>
          <a:p>
            <a:pPr marL="342900" indent="-342900" algn="l">
              <a:buFontTx/>
              <a:buChar char="-"/>
            </a:pPr>
            <a:r>
              <a:rPr lang="it-IT" dirty="0">
                <a:sym typeface="Wingdings" panose="05000000000000000000" pitchFamily="2" charset="2"/>
              </a:rPr>
              <a:t>- Segnalazione alla Corte dei conti e alle autorità di vigilanza.</a:t>
            </a:r>
          </a:p>
          <a:p>
            <a:pPr marL="342900" indent="-342900" algn="l">
              <a:buFontTx/>
              <a:buChar char="-"/>
            </a:pPr>
            <a:r>
              <a:rPr lang="it-IT" dirty="0">
                <a:sym typeface="Wingdings" panose="05000000000000000000" pitchFamily="2" charset="2"/>
              </a:rPr>
              <a:t>- Cos’è un «giustificato motivo di assenza»? Pensare di avere ragione non è sufficiente!</a:t>
            </a:r>
          </a:p>
        </p:txBody>
      </p:sp>
      <p:sp>
        <p:nvSpPr>
          <p:cNvPr id="5" name="Segnaposto piè di pagina 4">
            <a:extLst>
              <a:ext uri="{FF2B5EF4-FFF2-40B4-BE49-F238E27FC236}">
                <a16:creationId xmlns:a16="http://schemas.microsoft.com/office/drawing/2014/main" id="{6158850E-69CC-4797-BAA2-C2A648A28B8F}"/>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C3308E89-3837-46B7-91C9-7001413A3C90}"/>
              </a:ext>
            </a:extLst>
          </p:cNvPr>
          <p:cNvSpPr>
            <a:spLocks noGrp="1"/>
          </p:cNvSpPr>
          <p:nvPr>
            <p:ph type="sldNum" sz="quarter" idx="12"/>
          </p:nvPr>
        </p:nvSpPr>
        <p:spPr/>
        <p:txBody>
          <a:bodyPr/>
          <a:lstStyle/>
          <a:p>
            <a:fld id="{B4A918BC-4D43-4B42-B3C0-E7EBE25E6AF0}" type="slidenum">
              <a:rPr lang="en-US" smtClean="0"/>
              <a:t>6</a:t>
            </a:fld>
            <a:endParaRPr lang="en-US" dirty="0"/>
          </a:p>
        </p:txBody>
      </p:sp>
      <p:pic>
        <p:nvPicPr>
          <p:cNvPr id="2050" name="Picture 2">
            <a:extLst>
              <a:ext uri="{FF2B5EF4-FFF2-40B4-BE49-F238E27FC236}">
                <a16:creationId xmlns:a16="http://schemas.microsoft.com/office/drawing/2014/main" id="{08D9ED09-E4D7-4EDD-A625-4AE1B5070C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5188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849BFD-F238-4210-9BB9-AE377C4D3E4E}"/>
              </a:ext>
            </a:extLst>
          </p:cNvPr>
          <p:cNvSpPr>
            <a:spLocks noGrp="1"/>
          </p:cNvSpPr>
          <p:nvPr>
            <p:ph type="ctrTitle"/>
          </p:nvPr>
        </p:nvSpPr>
        <p:spPr>
          <a:xfrm>
            <a:off x="3769566" y="235882"/>
            <a:ext cx="7898589" cy="1117058"/>
          </a:xfrm>
        </p:spPr>
        <p:txBody>
          <a:bodyPr anchor="ctr">
            <a:normAutofit fontScale="90000"/>
          </a:bodyPr>
          <a:lstStyle/>
          <a:p>
            <a:r>
              <a:rPr lang="it-IT" dirty="0"/>
              <a:t>LE PARTI DEVONO COMPARIRE PERSONALMENTE</a:t>
            </a:r>
          </a:p>
        </p:txBody>
      </p:sp>
      <p:sp>
        <p:nvSpPr>
          <p:cNvPr id="3" name="Sottotitolo 2">
            <a:extLst>
              <a:ext uri="{FF2B5EF4-FFF2-40B4-BE49-F238E27FC236}">
                <a16:creationId xmlns:a16="http://schemas.microsoft.com/office/drawing/2014/main" id="{EEAE1D66-8FCA-47E0-958E-99C769D36EE7}"/>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r>
              <a:rPr lang="it-IT" sz="2300" dirty="0">
                <a:sym typeface="Wingdings" panose="05000000000000000000" pitchFamily="2" charset="2"/>
              </a:rPr>
              <a:t>Art. 8, comma 4 – «Le parti partecipano personalmente alla procedura di mediazione. In presenza di giustificati motivi, possono delegare un rappresentante a conoscenza dei fatti e munito dei poteri necessari per la composizione della controversia».</a:t>
            </a:r>
          </a:p>
          <a:p>
            <a:pPr marL="342900" indent="-342900" algn="l">
              <a:buFontTx/>
              <a:buChar char="-"/>
            </a:pPr>
            <a:r>
              <a:rPr lang="it-IT" sz="2300" dirty="0">
                <a:sym typeface="Wingdings" panose="05000000000000000000" pitchFamily="2" charset="2"/>
              </a:rPr>
              <a:t>Nuovo comma 4 bis – «La delega per la partecipazione all’incontro ai sensi del comma 4 è conferita con atto sottoscritto </a:t>
            </a:r>
            <a:r>
              <a:rPr lang="it-IT" sz="2300" b="1" dirty="0">
                <a:sym typeface="Wingdings" panose="05000000000000000000" pitchFamily="2" charset="2"/>
              </a:rPr>
              <a:t>con firma non autenticata</a:t>
            </a:r>
            <a:r>
              <a:rPr lang="it-IT" sz="2300" dirty="0">
                <a:sym typeface="Wingdings" panose="05000000000000000000" pitchFamily="2" charset="2"/>
              </a:rPr>
              <a:t> e contiene gli estremi del documento di identità del delegante. Nei casi di cui all’art. 11, comma 7 il delegante </a:t>
            </a:r>
            <a:r>
              <a:rPr lang="it-IT" sz="2300" b="1" dirty="0">
                <a:sym typeface="Wingdings" panose="05000000000000000000" pitchFamily="2" charset="2"/>
              </a:rPr>
              <a:t>può</a:t>
            </a:r>
            <a:r>
              <a:rPr lang="it-IT" sz="2300" dirty="0">
                <a:sym typeface="Wingdings" panose="05000000000000000000" pitchFamily="2" charset="2"/>
              </a:rPr>
              <a:t> conferire la delega con firma autenticata...».</a:t>
            </a:r>
          </a:p>
          <a:p>
            <a:pPr marL="342900" indent="-342900" algn="l">
              <a:buFontTx/>
              <a:buChar char="-"/>
            </a:pPr>
            <a:endParaRPr lang="it-IT" sz="2300" dirty="0">
              <a:sym typeface="Wingdings" panose="05000000000000000000" pitchFamily="2" charset="2"/>
            </a:endParaRPr>
          </a:p>
        </p:txBody>
      </p:sp>
      <p:sp>
        <p:nvSpPr>
          <p:cNvPr id="5" name="Segnaposto piè di pagina 4">
            <a:extLst>
              <a:ext uri="{FF2B5EF4-FFF2-40B4-BE49-F238E27FC236}">
                <a16:creationId xmlns:a16="http://schemas.microsoft.com/office/drawing/2014/main" id="{6158850E-69CC-4797-BAA2-C2A648A28B8F}"/>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C3308E89-3837-46B7-91C9-7001413A3C90}"/>
              </a:ext>
            </a:extLst>
          </p:cNvPr>
          <p:cNvSpPr>
            <a:spLocks noGrp="1"/>
          </p:cNvSpPr>
          <p:nvPr>
            <p:ph type="sldNum" sz="quarter" idx="12"/>
          </p:nvPr>
        </p:nvSpPr>
        <p:spPr/>
        <p:txBody>
          <a:bodyPr/>
          <a:lstStyle/>
          <a:p>
            <a:fld id="{B4A918BC-4D43-4B42-B3C0-E7EBE25E6AF0}" type="slidenum">
              <a:rPr lang="en-US" smtClean="0"/>
              <a:t>7</a:t>
            </a:fld>
            <a:endParaRPr lang="en-US" dirty="0"/>
          </a:p>
        </p:txBody>
      </p:sp>
      <p:pic>
        <p:nvPicPr>
          <p:cNvPr id="2050" name="Picture 2">
            <a:extLst>
              <a:ext uri="{FF2B5EF4-FFF2-40B4-BE49-F238E27FC236}">
                <a16:creationId xmlns:a16="http://schemas.microsoft.com/office/drawing/2014/main" id="{08D9ED09-E4D7-4EDD-A625-4AE1B5070C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7273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849BFD-F238-4210-9BB9-AE377C4D3E4E}"/>
              </a:ext>
            </a:extLst>
          </p:cNvPr>
          <p:cNvSpPr>
            <a:spLocks noGrp="1"/>
          </p:cNvSpPr>
          <p:nvPr>
            <p:ph type="ctrTitle"/>
          </p:nvPr>
        </p:nvSpPr>
        <p:spPr>
          <a:xfrm>
            <a:off x="3769566" y="235882"/>
            <a:ext cx="7898589" cy="1117058"/>
          </a:xfrm>
        </p:spPr>
        <p:txBody>
          <a:bodyPr anchor="ctr">
            <a:normAutofit/>
          </a:bodyPr>
          <a:lstStyle/>
          <a:p>
            <a:r>
              <a:rPr lang="it-IT" dirty="0"/>
              <a:t>La giurisprudenza</a:t>
            </a:r>
          </a:p>
        </p:txBody>
      </p:sp>
      <p:sp>
        <p:nvSpPr>
          <p:cNvPr id="3" name="Sottotitolo 2">
            <a:extLst>
              <a:ext uri="{FF2B5EF4-FFF2-40B4-BE49-F238E27FC236}">
                <a16:creationId xmlns:a16="http://schemas.microsoft.com/office/drawing/2014/main" id="{EEAE1D66-8FCA-47E0-958E-99C769D36EE7}"/>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r>
              <a:rPr lang="it-IT" dirty="0">
                <a:sym typeface="Wingdings" panose="05000000000000000000" pitchFamily="2" charset="2"/>
              </a:rPr>
              <a:t>Non meglio precisati «motivi di forza maggiore» non sono rilevanti – </a:t>
            </a:r>
            <a:r>
              <a:rPr lang="it-IT" dirty="0" err="1">
                <a:sym typeface="Wingdings" panose="05000000000000000000" pitchFamily="2" charset="2"/>
              </a:rPr>
              <a:t>Trib</a:t>
            </a:r>
            <a:r>
              <a:rPr lang="it-IT" dirty="0">
                <a:sym typeface="Wingdings" panose="05000000000000000000" pitchFamily="2" charset="2"/>
              </a:rPr>
              <a:t>. Roma, 19 giugno 2020</a:t>
            </a:r>
          </a:p>
          <a:p>
            <a:pPr marL="342900" indent="-342900" algn="l">
              <a:buFontTx/>
              <a:buChar char="-"/>
            </a:pPr>
            <a:r>
              <a:rPr lang="it-IT" dirty="0">
                <a:sym typeface="Wingdings" panose="05000000000000000000" pitchFamily="2" charset="2"/>
              </a:rPr>
              <a:t>Devono essere allegati e provati fatti che impediscono la partecipazione – </a:t>
            </a:r>
            <a:r>
              <a:rPr lang="it-IT" dirty="0" err="1">
                <a:sym typeface="Wingdings" panose="05000000000000000000" pitchFamily="2" charset="2"/>
              </a:rPr>
              <a:t>Trib</a:t>
            </a:r>
            <a:r>
              <a:rPr lang="it-IT" dirty="0">
                <a:sym typeface="Wingdings" panose="05000000000000000000" pitchFamily="2" charset="2"/>
              </a:rPr>
              <a:t>. Marsala, 13 ottobre 2021; </a:t>
            </a:r>
            <a:r>
              <a:rPr lang="it-IT" dirty="0" err="1">
                <a:sym typeface="Wingdings" panose="05000000000000000000" pitchFamily="2" charset="2"/>
              </a:rPr>
              <a:t>Trib</a:t>
            </a:r>
            <a:r>
              <a:rPr lang="it-IT" dirty="0">
                <a:sym typeface="Wingdings" panose="05000000000000000000" pitchFamily="2" charset="2"/>
              </a:rPr>
              <a:t>. Firenze, 14 febbraio 2020</a:t>
            </a:r>
          </a:p>
          <a:p>
            <a:pPr marL="342900" indent="-342900" algn="l">
              <a:buFontTx/>
              <a:buChar char="-"/>
            </a:pPr>
            <a:r>
              <a:rPr lang="it-IT" dirty="0">
                <a:sym typeface="Wingdings" panose="05000000000000000000" pitchFamily="2" charset="2"/>
              </a:rPr>
              <a:t>«Anche quando la controparte ritenga erronea la tesi della parte che l’ha convocata in mediazione e, pertanto, inutile la sua partecipazione all’esperimento di mediazione, non è per ciò solo validamente dispensata dal comparirvi» – </a:t>
            </a:r>
            <a:r>
              <a:rPr lang="it-IT" dirty="0" err="1">
                <a:sym typeface="Wingdings" panose="05000000000000000000" pitchFamily="2" charset="2"/>
              </a:rPr>
              <a:t>Trib</a:t>
            </a:r>
            <a:r>
              <a:rPr lang="it-IT" dirty="0">
                <a:sym typeface="Wingdings" panose="05000000000000000000" pitchFamily="2" charset="2"/>
              </a:rPr>
              <a:t>. Napoli Nord, 20 febbraio 2018</a:t>
            </a:r>
          </a:p>
          <a:p>
            <a:pPr marL="342900" indent="-342900" algn="l">
              <a:buFontTx/>
              <a:buChar char="-"/>
            </a:pPr>
            <a:r>
              <a:rPr lang="it-IT" dirty="0">
                <a:sym typeface="Wingdings" panose="05000000000000000000" pitchFamily="2" charset="2"/>
              </a:rPr>
              <a:t>Non è rilevante «l’avere anticipato via mail al mediatore di non ravvisare i presupposti per un accordo» – </a:t>
            </a:r>
            <a:r>
              <a:rPr lang="it-IT" dirty="0" err="1">
                <a:sym typeface="Wingdings" panose="05000000000000000000" pitchFamily="2" charset="2"/>
              </a:rPr>
              <a:t>Trib</a:t>
            </a:r>
            <a:r>
              <a:rPr lang="it-IT" dirty="0">
                <a:sym typeface="Wingdings" panose="05000000000000000000" pitchFamily="2" charset="2"/>
              </a:rPr>
              <a:t>. Brescia, 9 novembre 2023</a:t>
            </a:r>
          </a:p>
        </p:txBody>
      </p:sp>
      <p:sp>
        <p:nvSpPr>
          <p:cNvPr id="5" name="Segnaposto piè di pagina 4">
            <a:extLst>
              <a:ext uri="{FF2B5EF4-FFF2-40B4-BE49-F238E27FC236}">
                <a16:creationId xmlns:a16="http://schemas.microsoft.com/office/drawing/2014/main" id="{6158850E-69CC-4797-BAA2-C2A648A28B8F}"/>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C3308E89-3837-46B7-91C9-7001413A3C90}"/>
              </a:ext>
            </a:extLst>
          </p:cNvPr>
          <p:cNvSpPr>
            <a:spLocks noGrp="1"/>
          </p:cNvSpPr>
          <p:nvPr>
            <p:ph type="sldNum" sz="quarter" idx="12"/>
          </p:nvPr>
        </p:nvSpPr>
        <p:spPr/>
        <p:txBody>
          <a:bodyPr/>
          <a:lstStyle/>
          <a:p>
            <a:fld id="{B4A918BC-4D43-4B42-B3C0-E7EBE25E6AF0}" type="slidenum">
              <a:rPr lang="en-US" smtClean="0"/>
              <a:t>8</a:t>
            </a:fld>
            <a:endParaRPr lang="en-US" dirty="0"/>
          </a:p>
        </p:txBody>
      </p:sp>
      <p:pic>
        <p:nvPicPr>
          <p:cNvPr id="2050" name="Picture 2">
            <a:extLst>
              <a:ext uri="{FF2B5EF4-FFF2-40B4-BE49-F238E27FC236}">
                <a16:creationId xmlns:a16="http://schemas.microsoft.com/office/drawing/2014/main" id="{08D9ED09-E4D7-4EDD-A625-4AE1B5070C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9636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849BFD-F238-4210-9BB9-AE377C4D3E4E}"/>
              </a:ext>
            </a:extLst>
          </p:cNvPr>
          <p:cNvSpPr>
            <a:spLocks noGrp="1"/>
          </p:cNvSpPr>
          <p:nvPr>
            <p:ph type="ctrTitle"/>
          </p:nvPr>
        </p:nvSpPr>
        <p:spPr>
          <a:xfrm>
            <a:off x="3769566" y="235882"/>
            <a:ext cx="7898589" cy="1117058"/>
          </a:xfrm>
        </p:spPr>
        <p:txBody>
          <a:bodyPr anchor="ctr">
            <a:normAutofit/>
          </a:bodyPr>
          <a:lstStyle/>
          <a:p>
            <a:r>
              <a:rPr lang="it-IT" dirty="0"/>
              <a:t>Presenza «pro forma»</a:t>
            </a:r>
          </a:p>
        </p:txBody>
      </p:sp>
      <p:sp>
        <p:nvSpPr>
          <p:cNvPr id="3" name="Sottotitolo 2">
            <a:extLst>
              <a:ext uri="{FF2B5EF4-FFF2-40B4-BE49-F238E27FC236}">
                <a16:creationId xmlns:a16="http://schemas.microsoft.com/office/drawing/2014/main" id="{EEAE1D66-8FCA-47E0-958E-99C769D36EE7}"/>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r>
              <a:rPr lang="it-IT" sz="2400" dirty="0"/>
              <a:t>In ogni caso non si può evitare che la parte compaia solo «pro forma», per evitare sanzioni e far avverare la condizione di procedibilità senza nessuna reale intenzione di negoziare.</a:t>
            </a:r>
          </a:p>
          <a:p>
            <a:pPr marL="342900" indent="-342900" algn="l">
              <a:buFontTx/>
              <a:buChar char="-"/>
            </a:pPr>
            <a:endParaRPr lang="it-IT" sz="2400" dirty="0">
              <a:sym typeface="Wingdings" panose="05000000000000000000" pitchFamily="2" charset="2"/>
            </a:endParaRPr>
          </a:p>
          <a:p>
            <a:pPr marL="342900" indent="-342900" algn="l">
              <a:buFontTx/>
              <a:buChar char="-"/>
            </a:pPr>
            <a:r>
              <a:rPr lang="it-IT" sz="2400" dirty="0">
                <a:sym typeface="Wingdings" panose="05000000000000000000" pitchFamily="2" charset="2"/>
              </a:rPr>
              <a:t> è un’occasione persa</a:t>
            </a:r>
          </a:p>
          <a:p>
            <a:pPr marL="342900" indent="-342900" algn="l">
              <a:buFontTx/>
              <a:buChar char="-"/>
            </a:pPr>
            <a:endParaRPr lang="it-IT" sz="2400" dirty="0">
              <a:sym typeface="Wingdings" panose="05000000000000000000" pitchFamily="2" charset="2"/>
            </a:endParaRPr>
          </a:p>
          <a:p>
            <a:pPr marL="342900" indent="-342900" algn="l">
              <a:buFontTx/>
              <a:buChar char="-"/>
            </a:pPr>
            <a:endParaRPr lang="it-IT" sz="2400" dirty="0">
              <a:sym typeface="Wingdings" panose="05000000000000000000" pitchFamily="2" charset="2"/>
            </a:endParaRPr>
          </a:p>
          <a:p>
            <a:pPr marL="342900" indent="-342900" algn="l">
              <a:buFontTx/>
              <a:buChar char="-"/>
            </a:pPr>
            <a:endParaRPr lang="it-IT" sz="2400" dirty="0">
              <a:sym typeface="Wingdings" panose="05000000000000000000" pitchFamily="2" charset="2"/>
            </a:endParaRPr>
          </a:p>
        </p:txBody>
      </p:sp>
      <p:sp>
        <p:nvSpPr>
          <p:cNvPr id="5" name="Segnaposto piè di pagina 4">
            <a:extLst>
              <a:ext uri="{FF2B5EF4-FFF2-40B4-BE49-F238E27FC236}">
                <a16:creationId xmlns:a16="http://schemas.microsoft.com/office/drawing/2014/main" id="{6158850E-69CC-4797-BAA2-C2A648A28B8F}"/>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C3308E89-3837-46B7-91C9-7001413A3C90}"/>
              </a:ext>
            </a:extLst>
          </p:cNvPr>
          <p:cNvSpPr>
            <a:spLocks noGrp="1"/>
          </p:cNvSpPr>
          <p:nvPr>
            <p:ph type="sldNum" sz="quarter" idx="12"/>
          </p:nvPr>
        </p:nvSpPr>
        <p:spPr/>
        <p:txBody>
          <a:bodyPr/>
          <a:lstStyle/>
          <a:p>
            <a:fld id="{B4A918BC-4D43-4B42-B3C0-E7EBE25E6AF0}" type="slidenum">
              <a:rPr lang="en-US" smtClean="0"/>
              <a:t>9</a:t>
            </a:fld>
            <a:endParaRPr lang="en-US" dirty="0"/>
          </a:p>
        </p:txBody>
      </p:sp>
      <p:pic>
        <p:nvPicPr>
          <p:cNvPr id="2050" name="Picture 2">
            <a:extLst>
              <a:ext uri="{FF2B5EF4-FFF2-40B4-BE49-F238E27FC236}">
                <a16:creationId xmlns:a16="http://schemas.microsoft.com/office/drawing/2014/main" id="{08D9ED09-E4D7-4EDD-A625-4AE1B5070C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4260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849BFD-F238-4210-9BB9-AE377C4D3E4E}"/>
              </a:ext>
            </a:extLst>
          </p:cNvPr>
          <p:cNvSpPr>
            <a:spLocks noGrp="1"/>
          </p:cNvSpPr>
          <p:nvPr>
            <p:ph type="ctrTitle"/>
          </p:nvPr>
        </p:nvSpPr>
        <p:spPr>
          <a:xfrm>
            <a:off x="3769566" y="235882"/>
            <a:ext cx="7898589" cy="1117058"/>
          </a:xfrm>
        </p:spPr>
        <p:txBody>
          <a:bodyPr anchor="ctr">
            <a:normAutofit fontScale="90000"/>
          </a:bodyPr>
          <a:lstStyle/>
          <a:p>
            <a:r>
              <a:rPr lang="it-IT" dirty="0"/>
              <a:t>Criticità negli uffici giudiziari</a:t>
            </a:r>
          </a:p>
        </p:txBody>
      </p:sp>
      <p:sp>
        <p:nvSpPr>
          <p:cNvPr id="3" name="Sottotitolo 2">
            <a:extLst>
              <a:ext uri="{FF2B5EF4-FFF2-40B4-BE49-F238E27FC236}">
                <a16:creationId xmlns:a16="http://schemas.microsoft.com/office/drawing/2014/main" id="{EEAE1D66-8FCA-47E0-958E-99C769D36EE7}"/>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r>
              <a:rPr lang="it-IT" sz="2300" dirty="0"/>
              <a:t>Le verifiche preliminari talora appaiono onerose e tendono ad affermarsi prassi </a:t>
            </a:r>
            <a:r>
              <a:rPr lang="it-IT" sz="2300" i="1" dirty="0"/>
              <a:t>contra </a:t>
            </a:r>
            <a:r>
              <a:rPr lang="it-IT" sz="2300" i="1" dirty="0" err="1"/>
              <a:t>legem</a:t>
            </a:r>
            <a:r>
              <a:rPr lang="it-IT" sz="2300" dirty="0"/>
              <a:t>, ad esempio le parti chiedono congiuntamente di non ordinare la mediazione (benché la causa rientri nei casi ex art. 5, d.lgs. 28/2010) o non valutano adeguatamente il rischio di sanzioni.</a:t>
            </a:r>
          </a:p>
          <a:p>
            <a:pPr marL="342900" indent="-342900" algn="l">
              <a:buFontTx/>
              <a:buChar char="-"/>
            </a:pPr>
            <a:endParaRPr lang="it-IT" sz="2300" dirty="0"/>
          </a:p>
          <a:p>
            <a:pPr marL="342900" indent="-342900" algn="l">
              <a:buFontTx/>
              <a:buChar char="-"/>
            </a:pPr>
            <a:r>
              <a:rPr lang="it-IT" sz="2300" dirty="0">
                <a:sym typeface="Wingdings" panose="05000000000000000000" pitchFamily="2" charset="2"/>
              </a:rPr>
              <a:t> contributi del modello Con-senso</a:t>
            </a:r>
          </a:p>
          <a:p>
            <a:pPr marL="342900" indent="-342900" algn="l">
              <a:buFontTx/>
              <a:buChar char="-"/>
            </a:pPr>
            <a:r>
              <a:rPr lang="it-IT" sz="2300" dirty="0">
                <a:sym typeface="Wingdings" panose="05000000000000000000" pitchFamily="2" charset="2"/>
              </a:rPr>
              <a:t>- procedure standardizzate</a:t>
            </a:r>
          </a:p>
          <a:p>
            <a:pPr marL="342900" indent="-342900" algn="l">
              <a:buFontTx/>
              <a:buChar char="-"/>
            </a:pPr>
            <a:r>
              <a:rPr lang="it-IT" sz="2300" dirty="0">
                <a:sym typeface="Wingdings" panose="05000000000000000000" pitchFamily="2" charset="2"/>
              </a:rPr>
              <a:t>- modelli di ordinanza</a:t>
            </a:r>
          </a:p>
          <a:p>
            <a:pPr marL="342900" indent="-342900" algn="l">
              <a:buFontTx/>
              <a:buChar char="-"/>
            </a:pPr>
            <a:r>
              <a:rPr lang="it-IT" sz="2300" dirty="0">
                <a:sym typeface="Wingdings" panose="05000000000000000000" pitchFamily="2" charset="2"/>
              </a:rPr>
              <a:t>- anticipazione delle sanzioni</a:t>
            </a:r>
            <a:endParaRPr lang="it-IT" sz="2300" dirty="0"/>
          </a:p>
        </p:txBody>
      </p:sp>
      <p:sp>
        <p:nvSpPr>
          <p:cNvPr id="5" name="Segnaposto piè di pagina 4">
            <a:extLst>
              <a:ext uri="{FF2B5EF4-FFF2-40B4-BE49-F238E27FC236}">
                <a16:creationId xmlns:a16="http://schemas.microsoft.com/office/drawing/2014/main" id="{6158850E-69CC-4797-BAA2-C2A648A28B8F}"/>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C3308E89-3837-46B7-91C9-7001413A3C90}"/>
              </a:ext>
            </a:extLst>
          </p:cNvPr>
          <p:cNvSpPr>
            <a:spLocks noGrp="1"/>
          </p:cNvSpPr>
          <p:nvPr>
            <p:ph type="sldNum" sz="quarter" idx="12"/>
          </p:nvPr>
        </p:nvSpPr>
        <p:spPr/>
        <p:txBody>
          <a:bodyPr/>
          <a:lstStyle/>
          <a:p>
            <a:fld id="{B4A918BC-4D43-4B42-B3C0-E7EBE25E6AF0}" type="slidenum">
              <a:rPr lang="en-US" smtClean="0"/>
              <a:t>10</a:t>
            </a:fld>
            <a:endParaRPr lang="en-US" dirty="0"/>
          </a:p>
        </p:txBody>
      </p:sp>
      <p:pic>
        <p:nvPicPr>
          <p:cNvPr id="2050" name="Picture 2">
            <a:extLst>
              <a:ext uri="{FF2B5EF4-FFF2-40B4-BE49-F238E27FC236}">
                <a16:creationId xmlns:a16="http://schemas.microsoft.com/office/drawing/2014/main" id="{08D9ED09-E4D7-4EDD-A625-4AE1B5070C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2398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849BFD-F238-4210-9BB9-AE377C4D3E4E}"/>
              </a:ext>
            </a:extLst>
          </p:cNvPr>
          <p:cNvSpPr>
            <a:spLocks noGrp="1"/>
          </p:cNvSpPr>
          <p:nvPr>
            <p:ph type="ctrTitle"/>
          </p:nvPr>
        </p:nvSpPr>
        <p:spPr>
          <a:xfrm>
            <a:off x="3769566" y="235882"/>
            <a:ext cx="7898589" cy="1117058"/>
          </a:xfrm>
        </p:spPr>
        <p:txBody>
          <a:bodyPr anchor="ctr">
            <a:normAutofit fontScale="90000"/>
          </a:bodyPr>
          <a:lstStyle/>
          <a:p>
            <a:r>
              <a:rPr lang="it-IT" dirty="0"/>
              <a:t>Sanzioni ex art. 12 bis – quando?</a:t>
            </a:r>
          </a:p>
        </p:txBody>
      </p:sp>
      <p:sp>
        <p:nvSpPr>
          <p:cNvPr id="3" name="Sottotitolo 2">
            <a:extLst>
              <a:ext uri="{FF2B5EF4-FFF2-40B4-BE49-F238E27FC236}">
                <a16:creationId xmlns:a16="http://schemas.microsoft.com/office/drawing/2014/main" id="{EEAE1D66-8FCA-47E0-958E-99C769D36EE7}"/>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r>
              <a:rPr lang="it-IT" sz="2300" dirty="0"/>
              <a:t>La sanzione prevista dal comma 2 dell’art. 12 bis è indipendente dalla soccombenza, quindi il giudice può irrogarla anche prima della fine del processo.</a:t>
            </a:r>
          </a:p>
          <a:p>
            <a:pPr marL="342900" indent="-342900" algn="l">
              <a:buFontTx/>
              <a:buChar char="-"/>
            </a:pPr>
            <a:endParaRPr lang="it-IT" sz="2300" dirty="0"/>
          </a:p>
          <a:p>
            <a:pPr marL="342900" indent="-342900" algn="l">
              <a:buFontTx/>
              <a:buChar char="-"/>
            </a:pPr>
            <a:r>
              <a:rPr lang="it-IT" sz="2300" dirty="0"/>
              <a:t>Soluzioni:</a:t>
            </a:r>
          </a:p>
          <a:p>
            <a:pPr marL="342900" indent="-342900" algn="l">
              <a:buFontTx/>
              <a:buChar char="-"/>
            </a:pPr>
            <a:r>
              <a:rPr lang="it-IT" sz="2300" dirty="0"/>
              <a:t>- irrogare subito la sanzione</a:t>
            </a:r>
          </a:p>
          <a:p>
            <a:pPr marL="342900" indent="-342900" algn="l">
              <a:buFontTx/>
              <a:buChar char="-"/>
            </a:pPr>
            <a:r>
              <a:rPr lang="it-IT" sz="2300" dirty="0"/>
              <a:t>- ammonire le parti ed eventualmente ricorrere alla mediazione demandata</a:t>
            </a:r>
          </a:p>
          <a:p>
            <a:pPr marL="342900" indent="-342900" algn="l">
              <a:buFontTx/>
              <a:buChar char="-"/>
            </a:pPr>
            <a:endParaRPr lang="it-IT" sz="2300" dirty="0"/>
          </a:p>
          <a:p>
            <a:pPr marL="342900" indent="-342900" algn="l">
              <a:buFontTx/>
              <a:buChar char="-"/>
            </a:pPr>
            <a:r>
              <a:rPr lang="it-IT" sz="2300" dirty="0"/>
              <a:t>Il progetto mette in luce l’efficacia di questa linea per i litiganti seriali.</a:t>
            </a:r>
          </a:p>
        </p:txBody>
      </p:sp>
      <p:sp>
        <p:nvSpPr>
          <p:cNvPr id="5" name="Segnaposto piè di pagina 4">
            <a:extLst>
              <a:ext uri="{FF2B5EF4-FFF2-40B4-BE49-F238E27FC236}">
                <a16:creationId xmlns:a16="http://schemas.microsoft.com/office/drawing/2014/main" id="{6158850E-69CC-4797-BAA2-C2A648A28B8F}"/>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C3308E89-3837-46B7-91C9-7001413A3C90}"/>
              </a:ext>
            </a:extLst>
          </p:cNvPr>
          <p:cNvSpPr>
            <a:spLocks noGrp="1"/>
          </p:cNvSpPr>
          <p:nvPr>
            <p:ph type="sldNum" sz="quarter" idx="12"/>
          </p:nvPr>
        </p:nvSpPr>
        <p:spPr/>
        <p:txBody>
          <a:bodyPr/>
          <a:lstStyle/>
          <a:p>
            <a:fld id="{B4A918BC-4D43-4B42-B3C0-E7EBE25E6AF0}" type="slidenum">
              <a:rPr lang="en-US" smtClean="0"/>
              <a:t>11</a:t>
            </a:fld>
            <a:endParaRPr lang="en-US" dirty="0"/>
          </a:p>
        </p:txBody>
      </p:sp>
      <p:pic>
        <p:nvPicPr>
          <p:cNvPr id="2050" name="Picture 2">
            <a:extLst>
              <a:ext uri="{FF2B5EF4-FFF2-40B4-BE49-F238E27FC236}">
                <a16:creationId xmlns:a16="http://schemas.microsoft.com/office/drawing/2014/main" id="{08D9ED09-E4D7-4EDD-A625-4AE1B5070C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5270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849BFD-F238-4210-9BB9-AE377C4D3E4E}"/>
              </a:ext>
            </a:extLst>
          </p:cNvPr>
          <p:cNvSpPr>
            <a:spLocks noGrp="1"/>
          </p:cNvSpPr>
          <p:nvPr>
            <p:ph type="ctrTitle"/>
          </p:nvPr>
        </p:nvSpPr>
        <p:spPr>
          <a:xfrm>
            <a:off x="3769566" y="235882"/>
            <a:ext cx="7898589" cy="1117058"/>
          </a:xfrm>
        </p:spPr>
        <p:txBody>
          <a:bodyPr anchor="ctr">
            <a:normAutofit fontScale="90000"/>
          </a:bodyPr>
          <a:lstStyle/>
          <a:p>
            <a:r>
              <a:rPr lang="it-IT" dirty="0"/>
              <a:t>Mediazione demandata – perché?</a:t>
            </a:r>
          </a:p>
        </p:txBody>
      </p:sp>
      <p:sp>
        <p:nvSpPr>
          <p:cNvPr id="3" name="Sottotitolo 2">
            <a:extLst>
              <a:ext uri="{FF2B5EF4-FFF2-40B4-BE49-F238E27FC236}">
                <a16:creationId xmlns:a16="http://schemas.microsoft.com/office/drawing/2014/main" id="{EEAE1D66-8FCA-47E0-958E-99C769D36EE7}"/>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r>
              <a:rPr lang="it-IT" sz="2300" dirty="0"/>
              <a:t>L’alleanza giudice – mediatore è efficace: autorevolezza del giudice + professionalità del mediatore = accordi più frequenti</a:t>
            </a:r>
          </a:p>
          <a:p>
            <a:pPr marL="342900" indent="-342900" algn="l">
              <a:buFontTx/>
              <a:buChar char="-"/>
            </a:pPr>
            <a:endParaRPr lang="it-IT" sz="2300" dirty="0"/>
          </a:p>
          <a:p>
            <a:pPr marL="342900" indent="-342900" algn="l">
              <a:buFontTx/>
              <a:buChar char="-"/>
            </a:pPr>
            <a:r>
              <a:rPr lang="it-IT" sz="2300" dirty="0"/>
              <a:t>Si combatte la partecipazione «pro forma»</a:t>
            </a:r>
          </a:p>
          <a:p>
            <a:pPr marL="342900" indent="-342900" algn="l">
              <a:buFontTx/>
              <a:buChar char="-"/>
            </a:pPr>
            <a:endParaRPr lang="it-IT" sz="2300" dirty="0"/>
          </a:p>
          <a:p>
            <a:pPr marL="342900" indent="-342900" algn="l">
              <a:buFontTx/>
              <a:buChar char="-"/>
            </a:pPr>
            <a:r>
              <a:rPr lang="it-IT" sz="2300" dirty="0"/>
              <a:t>Si incentiva una condotta razionale (in molti casi non ricercare effettivamente l’accordo / non accordarsi non è una scelta razionale)</a:t>
            </a:r>
          </a:p>
          <a:p>
            <a:pPr marL="342900" indent="-342900" algn="l">
              <a:buFontTx/>
              <a:buChar char="-"/>
            </a:pPr>
            <a:endParaRPr lang="it-IT" sz="2300" dirty="0"/>
          </a:p>
        </p:txBody>
      </p:sp>
      <p:sp>
        <p:nvSpPr>
          <p:cNvPr id="5" name="Segnaposto piè di pagina 4">
            <a:extLst>
              <a:ext uri="{FF2B5EF4-FFF2-40B4-BE49-F238E27FC236}">
                <a16:creationId xmlns:a16="http://schemas.microsoft.com/office/drawing/2014/main" id="{6158850E-69CC-4797-BAA2-C2A648A28B8F}"/>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C3308E89-3837-46B7-91C9-7001413A3C90}"/>
              </a:ext>
            </a:extLst>
          </p:cNvPr>
          <p:cNvSpPr>
            <a:spLocks noGrp="1"/>
          </p:cNvSpPr>
          <p:nvPr>
            <p:ph type="sldNum" sz="quarter" idx="12"/>
          </p:nvPr>
        </p:nvSpPr>
        <p:spPr/>
        <p:txBody>
          <a:bodyPr/>
          <a:lstStyle/>
          <a:p>
            <a:fld id="{B4A918BC-4D43-4B42-B3C0-E7EBE25E6AF0}" type="slidenum">
              <a:rPr lang="en-US" smtClean="0"/>
              <a:t>12</a:t>
            </a:fld>
            <a:endParaRPr lang="en-US" dirty="0"/>
          </a:p>
        </p:txBody>
      </p:sp>
      <p:pic>
        <p:nvPicPr>
          <p:cNvPr id="2050" name="Picture 2">
            <a:extLst>
              <a:ext uri="{FF2B5EF4-FFF2-40B4-BE49-F238E27FC236}">
                <a16:creationId xmlns:a16="http://schemas.microsoft.com/office/drawing/2014/main" id="{08D9ED09-E4D7-4EDD-A625-4AE1B5070C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3119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586E1-01CE-E8B8-B5DE-94DAF15A00B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80ED278-492B-785A-8616-12DA274AC084}"/>
              </a:ext>
            </a:extLst>
          </p:cNvPr>
          <p:cNvSpPr>
            <a:spLocks noGrp="1"/>
          </p:cNvSpPr>
          <p:nvPr>
            <p:ph type="ctrTitle"/>
          </p:nvPr>
        </p:nvSpPr>
        <p:spPr>
          <a:xfrm>
            <a:off x="3769566" y="235882"/>
            <a:ext cx="7898589" cy="1117058"/>
          </a:xfrm>
        </p:spPr>
        <p:txBody>
          <a:bodyPr anchor="ctr">
            <a:normAutofit fontScale="90000"/>
          </a:bodyPr>
          <a:lstStyle/>
          <a:p>
            <a:r>
              <a:rPr lang="it-IT" dirty="0"/>
              <a:t>Non è sufficiente la proposta conciliativa?</a:t>
            </a:r>
          </a:p>
        </p:txBody>
      </p:sp>
      <p:sp>
        <p:nvSpPr>
          <p:cNvPr id="3" name="Sottotitolo 2">
            <a:extLst>
              <a:ext uri="{FF2B5EF4-FFF2-40B4-BE49-F238E27FC236}">
                <a16:creationId xmlns:a16="http://schemas.microsoft.com/office/drawing/2014/main" id="{1E2C6DBF-6B35-D752-EDCD-B4C57B4A0810}"/>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r>
              <a:rPr lang="it-IT" sz="2300" dirty="0"/>
              <a:t>Non essendo garantita la riservatezza, le parti adottano (giustamente) un approccio orientato al processo</a:t>
            </a:r>
          </a:p>
          <a:p>
            <a:pPr marL="342900" indent="-342900" algn="l">
              <a:buFontTx/>
              <a:buChar char="-"/>
            </a:pPr>
            <a:endParaRPr lang="it-IT" sz="2300" dirty="0"/>
          </a:p>
          <a:p>
            <a:pPr marL="342900" indent="-342900" algn="l">
              <a:buFontTx/>
              <a:buChar char="-"/>
            </a:pPr>
            <a:r>
              <a:rPr lang="it-IT" sz="2300" dirty="0"/>
              <a:t>La proposta conciliativa è spesso una prognosi di sentenza (effetti distorsivi e prospettiva limitante)</a:t>
            </a:r>
          </a:p>
          <a:p>
            <a:pPr marL="342900" indent="-342900" algn="l">
              <a:buFontTx/>
              <a:buChar char="-"/>
            </a:pPr>
            <a:endParaRPr lang="it-IT" sz="2300" dirty="0"/>
          </a:p>
          <a:p>
            <a:pPr marL="342900" indent="-342900" algn="l">
              <a:buFontTx/>
              <a:buChar char="-"/>
            </a:pPr>
            <a:r>
              <a:rPr lang="it-IT" sz="2300" dirty="0"/>
              <a:t>In ogni caso è possibile una sinergia tra proposta conciliativa e mediazione</a:t>
            </a:r>
          </a:p>
          <a:p>
            <a:pPr marL="342900" indent="-342900" algn="l">
              <a:buFontTx/>
              <a:buChar char="-"/>
            </a:pPr>
            <a:endParaRPr lang="it-IT" sz="2300" dirty="0"/>
          </a:p>
          <a:p>
            <a:pPr marL="342900" indent="-342900" algn="l">
              <a:buFontTx/>
              <a:buChar char="-"/>
            </a:pPr>
            <a:endParaRPr lang="it-IT" sz="2300" dirty="0"/>
          </a:p>
        </p:txBody>
      </p:sp>
      <p:sp>
        <p:nvSpPr>
          <p:cNvPr id="5" name="Segnaposto piè di pagina 4">
            <a:extLst>
              <a:ext uri="{FF2B5EF4-FFF2-40B4-BE49-F238E27FC236}">
                <a16:creationId xmlns:a16="http://schemas.microsoft.com/office/drawing/2014/main" id="{970B3ACA-069C-770A-4EE3-A4C6198CAE30}"/>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1CB5EEAC-EB84-ED84-2600-09714B16C72F}"/>
              </a:ext>
            </a:extLst>
          </p:cNvPr>
          <p:cNvSpPr>
            <a:spLocks noGrp="1"/>
          </p:cNvSpPr>
          <p:nvPr>
            <p:ph type="sldNum" sz="quarter" idx="12"/>
          </p:nvPr>
        </p:nvSpPr>
        <p:spPr/>
        <p:txBody>
          <a:bodyPr/>
          <a:lstStyle/>
          <a:p>
            <a:fld id="{B4A918BC-4D43-4B42-B3C0-E7EBE25E6AF0}" type="slidenum">
              <a:rPr lang="en-US" smtClean="0"/>
              <a:t>13</a:t>
            </a:fld>
            <a:endParaRPr lang="en-US" dirty="0"/>
          </a:p>
        </p:txBody>
      </p:sp>
      <p:pic>
        <p:nvPicPr>
          <p:cNvPr id="2050" name="Picture 2">
            <a:extLst>
              <a:ext uri="{FF2B5EF4-FFF2-40B4-BE49-F238E27FC236}">
                <a16:creationId xmlns:a16="http://schemas.microsoft.com/office/drawing/2014/main" id="{79885DBA-B643-2E1E-6AD4-4F7BAA4C7A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0319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849BFD-F238-4210-9BB9-AE377C4D3E4E}"/>
              </a:ext>
            </a:extLst>
          </p:cNvPr>
          <p:cNvSpPr>
            <a:spLocks noGrp="1"/>
          </p:cNvSpPr>
          <p:nvPr>
            <p:ph type="ctrTitle"/>
          </p:nvPr>
        </p:nvSpPr>
        <p:spPr>
          <a:xfrm>
            <a:off x="3769566" y="235882"/>
            <a:ext cx="7898589" cy="1117058"/>
          </a:xfrm>
        </p:spPr>
        <p:txBody>
          <a:bodyPr anchor="ctr">
            <a:normAutofit/>
          </a:bodyPr>
          <a:lstStyle/>
          <a:p>
            <a:r>
              <a:rPr lang="it-IT" dirty="0"/>
              <a:t>formazione</a:t>
            </a:r>
          </a:p>
        </p:txBody>
      </p:sp>
      <p:sp>
        <p:nvSpPr>
          <p:cNvPr id="3" name="Sottotitolo 2">
            <a:extLst>
              <a:ext uri="{FF2B5EF4-FFF2-40B4-BE49-F238E27FC236}">
                <a16:creationId xmlns:a16="http://schemas.microsoft.com/office/drawing/2014/main" id="{EEAE1D66-8FCA-47E0-958E-99C769D36EE7}"/>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r>
              <a:rPr lang="it-IT" sz="2300" dirty="0"/>
              <a:t>La formazione adeguata è indispensabile:</a:t>
            </a:r>
          </a:p>
          <a:p>
            <a:pPr marL="342900" indent="-342900" algn="l">
              <a:buFontTx/>
              <a:buChar char="-"/>
            </a:pPr>
            <a:r>
              <a:rPr lang="it-IT" sz="2300" dirty="0"/>
              <a:t>- per l’ufficio giudiziario (funzionari addetti all’UPP, magistrati)</a:t>
            </a:r>
          </a:p>
          <a:p>
            <a:pPr marL="342900" indent="-342900" algn="l">
              <a:buFontTx/>
              <a:buChar char="-"/>
            </a:pPr>
            <a:r>
              <a:rPr lang="it-IT" sz="2300" dirty="0"/>
              <a:t>- per gli avvocati (occorrono competenze specifiche, diverse da quelle utilizzate nel processo)</a:t>
            </a:r>
          </a:p>
          <a:p>
            <a:pPr marL="342900" indent="-342900" algn="l">
              <a:buFontTx/>
              <a:buChar char="-"/>
            </a:pPr>
            <a:r>
              <a:rPr lang="it-IT" sz="2300" dirty="0"/>
              <a:t>- per i mediatori</a:t>
            </a:r>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p:txBody>
      </p:sp>
      <p:sp>
        <p:nvSpPr>
          <p:cNvPr id="5" name="Segnaposto piè di pagina 4">
            <a:extLst>
              <a:ext uri="{FF2B5EF4-FFF2-40B4-BE49-F238E27FC236}">
                <a16:creationId xmlns:a16="http://schemas.microsoft.com/office/drawing/2014/main" id="{6158850E-69CC-4797-BAA2-C2A648A28B8F}"/>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C3308E89-3837-46B7-91C9-7001413A3C90}"/>
              </a:ext>
            </a:extLst>
          </p:cNvPr>
          <p:cNvSpPr>
            <a:spLocks noGrp="1"/>
          </p:cNvSpPr>
          <p:nvPr>
            <p:ph type="sldNum" sz="quarter" idx="12"/>
          </p:nvPr>
        </p:nvSpPr>
        <p:spPr/>
        <p:txBody>
          <a:bodyPr/>
          <a:lstStyle/>
          <a:p>
            <a:fld id="{B4A918BC-4D43-4B42-B3C0-E7EBE25E6AF0}" type="slidenum">
              <a:rPr lang="en-US" smtClean="0"/>
              <a:t>14</a:t>
            </a:fld>
            <a:endParaRPr lang="en-US" dirty="0"/>
          </a:p>
        </p:txBody>
      </p:sp>
      <p:pic>
        <p:nvPicPr>
          <p:cNvPr id="2050" name="Picture 2">
            <a:extLst>
              <a:ext uri="{FF2B5EF4-FFF2-40B4-BE49-F238E27FC236}">
                <a16:creationId xmlns:a16="http://schemas.microsoft.com/office/drawing/2014/main" id="{08D9ED09-E4D7-4EDD-A625-4AE1B5070C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1186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849BFD-F238-4210-9BB9-AE377C4D3E4E}"/>
              </a:ext>
            </a:extLst>
          </p:cNvPr>
          <p:cNvSpPr>
            <a:spLocks noGrp="1"/>
          </p:cNvSpPr>
          <p:nvPr>
            <p:ph type="ctrTitle"/>
          </p:nvPr>
        </p:nvSpPr>
        <p:spPr>
          <a:xfrm>
            <a:off x="3769566" y="235882"/>
            <a:ext cx="7898589" cy="1117058"/>
          </a:xfrm>
        </p:spPr>
        <p:txBody>
          <a:bodyPr anchor="ctr">
            <a:normAutofit/>
          </a:bodyPr>
          <a:lstStyle/>
          <a:p>
            <a:r>
              <a:rPr lang="it-IT" dirty="0"/>
              <a:t>Il progetto con-senso</a:t>
            </a:r>
          </a:p>
        </p:txBody>
      </p:sp>
      <p:sp>
        <p:nvSpPr>
          <p:cNvPr id="3" name="Sottotitolo 2">
            <a:extLst>
              <a:ext uri="{FF2B5EF4-FFF2-40B4-BE49-F238E27FC236}">
                <a16:creationId xmlns:a16="http://schemas.microsoft.com/office/drawing/2014/main" id="{EEAE1D66-8FCA-47E0-958E-99C769D36EE7}"/>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r>
              <a:rPr lang="it-IT" sz="2300" dirty="0"/>
              <a:t>Forma anzitutto gli addetti all’UPP per riconoscere le cause «mediabili», dapprima in astratto, poi in concreto</a:t>
            </a:r>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p:txBody>
      </p:sp>
      <p:sp>
        <p:nvSpPr>
          <p:cNvPr id="5" name="Segnaposto piè di pagina 4">
            <a:extLst>
              <a:ext uri="{FF2B5EF4-FFF2-40B4-BE49-F238E27FC236}">
                <a16:creationId xmlns:a16="http://schemas.microsoft.com/office/drawing/2014/main" id="{6158850E-69CC-4797-BAA2-C2A648A28B8F}"/>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C3308E89-3837-46B7-91C9-7001413A3C90}"/>
              </a:ext>
            </a:extLst>
          </p:cNvPr>
          <p:cNvSpPr>
            <a:spLocks noGrp="1"/>
          </p:cNvSpPr>
          <p:nvPr>
            <p:ph type="sldNum" sz="quarter" idx="12"/>
          </p:nvPr>
        </p:nvSpPr>
        <p:spPr/>
        <p:txBody>
          <a:bodyPr/>
          <a:lstStyle/>
          <a:p>
            <a:fld id="{B4A918BC-4D43-4B42-B3C0-E7EBE25E6AF0}" type="slidenum">
              <a:rPr lang="en-US" smtClean="0"/>
              <a:t>15</a:t>
            </a:fld>
            <a:endParaRPr lang="en-US" dirty="0"/>
          </a:p>
        </p:txBody>
      </p:sp>
      <p:pic>
        <p:nvPicPr>
          <p:cNvPr id="2050" name="Picture 2">
            <a:extLst>
              <a:ext uri="{FF2B5EF4-FFF2-40B4-BE49-F238E27FC236}">
                <a16:creationId xmlns:a16="http://schemas.microsoft.com/office/drawing/2014/main" id="{08D9ED09-E4D7-4EDD-A625-4AE1B5070C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magine 8" descr="Immagine che contiene testo, schermata, Carattere, linea&#10;&#10;Il contenuto generato dall'IA potrebbe non essere corretto.">
            <a:extLst>
              <a:ext uri="{FF2B5EF4-FFF2-40B4-BE49-F238E27FC236}">
                <a16:creationId xmlns:a16="http://schemas.microsoft.com/office/drawing/2014/main" id="{75C82559-AA63-BD8E-7673-26E9FF75FE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3401" y="2446748"/>
            <a:ext cx="6630917" cy="3847427"/>
          </a:xfrm>
          <a:prstGeom prst="rect">
            <a:avLst/>
          </a:prstGeom>
        </p:spPr>
      </p:pic>
    </p:spTree>
    <p:extLst>
      <p:ext uri="{BB962C8B-B14F-4D97-AF65-F5344CB8AC3E}">
        <p14:creationId xmlns:p14="http://schemas.microsoft.com/office/powerpoint/2010/main" val="3274360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6B6CB-F17F-5815-426A-91C55FE745E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C52AEA1-8A3E-64B1-4871-F58A07DBE9A7}"/>
              </a:ext>
            </a:extLst>
          </p:cNvPr>
          <p:cNvSpPr>
            <a:spLocks noGrp="1"/>
          </p:cNvSpPr>
          <p:nvPr>
            <p:ph type="ctrTitle"/>
          </p:nvPr>
        </p:nvSpPr>
        <p:spPr>
          <a:xfrm>
            <a:off x="3769566" y="235882"/>
            <a:ext cx="7898589" cy="1117058"/>
          </a:xfrm>
        </p:spPr>
        <p:txBody>
          <a:bodyPr anchor="ctr">
            <a:normAutofit/>
          </a:bodyPr>
          <a:lstStyle/>
          <a:p>
            <a:r>
              <a:rPr lang="it-IT" dirty="0"/>
              <a:t>Il progetto con-senso</a:t>
            </a:r>
          </a:p>
        </p:txBody>
      </p:sp>
      <p:sp>
        <p:nvSpPr>
          <p:cNvPr id="3" name="Sottotitolo 2">
            <a:extLst>
              <a:ext uri="{FF2B5EF4-FFF2-40B4-BE49-F238E27FC236}">
                <a16:creationId xmlns:a16="http://schemas.microsoft.com/office/drawing/2014/main" id="{4C8EAE7E-074A-900D-F810-A8E3D7926B09}"/>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p:txBody>
      </p:sp>
      <p:sp>
        <p:nvSpPr>
          <p:cNvPr id="5" name="Segnaposto piè di pagina 4">
            <a:extLst>
              <a:ext uri="{FF2B5EF4-FFF2-40B4-BE49-F238E27FC236}">
                <a16:creationId xmlns:a16="http://schemas.microsoft.com/office/drawing/2014/main" id="{EEC8A14F-4B8C-38E2-AA86-0988B71FDBD2}"/>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836A5ACC-37AB-E799-F58A-72F19186D9C3}"/>
              </a:ext>
            </a:extLst>
          </p:cNvPr>
          <p:cNvSpPr>
            <a:spLocks noGrp="1"/>
          </p:cNvSpPr>
          <p:nvPr>
            <p:ph type="sldNum" sz="quarter" idx="12"/>
          </p:nvPr>
        </p:nvSpPr>
        <p:spPr/>
        <p:txBody>
          <a:bodyPr/>
          <a:lstStyle/>
          <a:p>
            <a:fld id="{B4A918BC-4D43-4B42-B3C0-E7EBE25E6AF0}" type="slidenum">
              <a:rPr lang="en-US" smtClean="0"/>
              <a:t>16</a:t>
            </a:fld>
            <a:endParaRPr lang="en-US" dirty="0"/>
          </a:p>
        </p:txBody>
      </p:sp>
      <p:pic>
        <p:nvPicPr>
          <p:cNvPr id="2050" name="Picture 2">
            <a:extLst>
              <a:ext uri="{FF2B5EF4-FFF2-40B4-BE49-F238E27FC236}">
                <a16:creationId xmlns:a16="http://schemas.microsoft.com/office/drawing/2014/main" id="{2E34F8F4-E4AF-BF69-E750-E4315E7B71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magine 6" descr="Immagine che contiene testo, schermata, Carattere, linea&#10;&#10;Il contenuto generato dall'IA potrebbe non essere corretto.">
            <a:extLst>
              <a:ext uri="{FF2B5EF4-FFF2-40B4-BE49-F238E27FC236}">
                <a16:creationId xmlns:a16="http://schemas.microsoft.com/office/drawing/2014/main" id="{4A2D0D3E-7A31-4B64-BE9F-746ED0FD76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2959" y="1556314"/>
            <a:ext cx="7898590" cy="4607510"/>
          </a:xfrm>
          <a:prstGeom prst="rect">
            <a:avLst/>
          </a:prstGeom>
        </p:spPr>
      </p:pic>
    </p:spTree>
    <p:extLst>
      <p:ext uri="{BB962C8B-B14F-4D97-AF65-F5344CB8AC3E}">
        <p14:creationId xmlns:p14="http://schemas.microsoft.com/office/powerpoint/2010/main" val="934575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353F8-6356-0778-147D-06D30912C4B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99F1E59-F96D-CA7D-A085-1FB4F0D87902}"/>
              </a:ext>
            </a:extLst>
          </p:cNvPr>
          <p:cNvSpPr>
            <a:spLocks noGrp="1"/>
          </p:cNvSpPr>
          <p:nvPr>
            <p:ph type="ctrTitle"/>
          </p:nvPr>
        </p:nvSpPr>
        <p:spPr>
          <a:xfrm>
            <a:off x="3769566" y="235882"/>
            <a:ext cx="7898589" cy="1117058"/>
          </a:xfrm>
        </p:spPr>
        <p:txBody>
          <a:bodyPr anchor="ctr">
            <a:normAutofit/>
          </a:bodyPr>
          <a:lstStyle/>
          <a:p>
            <a:r>
              <a:rPr lang="it-IT" dirty="0"/>
              <a:t>Il progetto con-senso</a:t>
            </a:r>
          </a:p>
        </p:txBody>
      </p:sp>
      <p:sp>
        <p:nvSpPr>
          <p:cNvPr id="3" name="Sottotitolo 2">
            <a:extLst>
              <a:ext uri="{FF2B5EF4-FFF2-40B4-BE49-F238E27FC236}">
                <a16:creationId xmlns:a16="http://schemas.microsoft.com/office/drawing/2014/main" id="{05EFF231-6689-AAA1-C290-C0FB1D9B96DF}"/>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p:txBody>
      </p:sp>
      <p:sp>
        <p:nvSpPr>
          <p:cNvPr id="5" name="Segnaposto piè di pagina 4">
            <a:extLst>
              <a:ext uri="{FF2B5EF4-FFF2-40B4-BE49-F238E27FC236}">
                <a16:creationId xmlns:a16="http://schemas.microsoft.com/office/drawing/2014/main" id="{75DD2422-9158-42FF-6931-84C434CE4010}"/>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149AF6DB-A25A-48B8-19DF-1DB86CC6C293}"/>
              </a:ext>
            </a:extLst>
          </p:cNvPr>
          <p:cNvSpPr>
            <a:spLocks noGrp="1"/>
          </p:cNvSpPr>
          <p:nvPr>
            <p:ph type="sldNum" sz="quarter" idx="12"/>
          </p:nvPr>
        </p:nvSpPr>
        <p:spPr/>
        <p:txBody>
          <a:bodyPr/>
          <a:lstStyle/>
          <a:p>
            <a:fld id="{B4A918BC-4D43-4B42-B3C0-E7EBE25E6AF0}" type="slidenum">
              <a:rPr lang="en-US" smtClean="0"/>
              <a:t>17</a:t>
            </a:fld>
            <a:endParaRPr lang="en-US" dirty="0"/>
          </a:p>
        </p:txBody>
      </p:sp>
      <p:pic>
        <p:nvPicPr>
          <p:cNvPr id="2050" name="Picture 2">
            <a:extLst>
              <a:ext uri="{FF2B5EF4-FFF2-40B4-BE49-F238E27FC236}">
                <a16:creationId xmlns:a16="http://schemas.microsoft.com/office/drawing/2014/main" id="{0A4DBD5B-9F4A-3045-7BF8-CD865C5C84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magine 6" descr="Immagine che contiene testo, schermata, Carattere, numero&#10;&#10;Il contenuto generato dall'IA potrebbe non essere corretto.">
            <a:extLst>
              <a:ext uri="{FF2B5EF4-FFF2-40B4-BE49-F238E27FC236}">
                <a16:creationId xmlns:a16="http://schemas.microsoft.com/office/drawing/2014/main" id="{8D384819-41AB-FBF3-D945-85D309B75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8560" y="1540248"/>
            <a:ext cx="7876935" cy="4602331"/>
          </a:xfrm>
          <a:prstGeom prst="rect">
            <a:avLst/>
          </a:prstGeom>
        </p:spPr>
      </p:pic>
    </p:spTree>
    <p:extLst>
      <p:ext uri="{BB962C8B-B14F-4D97-AF65-F5344CB8AC3E}">
        <p14:creationId xmlns:p14="http://schemas.microsoft.com/office/powerpoint/2010/main" val="897833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F6923-4DEA-653E-6F9C-AC5E9880483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D0D55D5-E879-17FB-23C6-AC7CE675B6FE}"/>
              </a:ext>
            </a:extLst>
          </p:cNvPr>
          <p:cNvSpPr>
            <a:spLocks noGrp="1"/>
          </p:cNvSpPr>
          <p:nvPr>
            <p:ph type="ctrTitle"/>
          </p:nvPr>
        </p:nvSpPr>
        <p:spPr>
          <a:xfrm>
            <a:off x="3769566" y="235882"/>
            <a:ext cx="7898589" cy="1117058"/>
          </a:xfrm>
        </p:spPr>
        <p:txBody>
          <a:bodyPr anchor="ctr">
            <a:normAutofit/>
          </a:bodyPr>
          <a:lstStyle/>
          <a:p>
            <a:r>
              <a:rPr lang="it-IT" dirty="0"/>
              <a:t>Il progetto con-senso</a:t>
            </a:r>
          </a:p>
        </p:txBody>
      </p:sp>
      <p:sp>
        <p:nvSpPr>
          <p:cNvPr id="3" name="Sottotitolo 2">
            <a:extLst>
              <a:ext uri="{FF2B5EF4-FFF2-40B4-BE49-F238E27FC236}">
                <a16:creationId xmlns:a16="http://schemas.microsoft.com/office/drawing/2014/main" id="{EE3DBB4A-C587-EC84-2B74-A3C10BC74010}"/>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p:txBody>
      </p:sp>
      <p:sp>
        <p:nvSpPr>
          <p:cNvPr id="5" name="Segnaposto piè di pagina 4">
            <a:extLst>
              <a:ext uri="{FF2B5EF4-FFF2-40B4-BE49-F238E27FC236}">
                <a16:creationId xmlns:a16="http://schemas.microsoft.com/office/drawing/2014/main" id="{4D086594-46D2-439F-411C-53A47E8A6AC6}"/>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F3A898E5-7C9A-3A88-BB06-685FABFAA593}"/>
              </a:ext>
            </a:extLst>
          </p:cNvPr>
          <p:cNvSpPr>
            <a:spLocks noGrp="1"/>
          </p:cNvSpPr>
          <p:nvPr>
            <p:ph type="sldNum" sz="quarter" idx="12"/>
          </p:nvPr>
        </p:nvSpPr>
        <p:spPr/>
        <p:txBody>
          <a:bodyPr/>
          <a:lstStyle/>
          <a:p>
            <a:fld id="{B4A918BC-4D43-4B42-B3C0-E7EBE25E6AF0}" type="slidenum">
              <a:rPr lang="en-US" smtClean="0"/>
              <a:t>18</a:t>
            </a:fld>
            <a:endParaRPr lang="en-US" dirty="0"/>
          </a:p>
        </p:txBody>
      </p:sp>
      <p:pic>
        <p:nvPicPr>
          <p:cNvPr id="2050" name="Picture 2">
            <a:extLst>
              <a:ext uri="{FF2B5EF4-FFF2-40B4-BE49-F238E27FC236}">
                <a16:creationId xmlns:a16="http://schemas.microsoft.com/office/drawing/2014/main" id="{3DD44799-99CA-3E70-2568-E7CFB990EE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magine 6" descr="Immagine che contiene testo, schermata, Carattere, linea&#10;&#10;Il contenuto generato dall'IA potrebbe non essere corretto.">
            <a:extLst>
              <a:ext uri="{FF2B5EF4-FFF2-40B4-BE49-F238E27FC236}">
                <a16:creationId xmlns:a16="http://schemas.microsoft.com/office/drawing/2014/main" id="{578A06DE-FBCA-5E2F-8B94-E7AB0ADE7B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581" y="1461132"/>
            <a:ext cx="8072606" cy="4766011"/>
          </a:xfrm>
          <a:prstGeom prst="rect">
            <a:avLst/>
          </a:prstGeom>
        </p:spPr>
      </p:pic>
    </p:spTree>
    <p:extLst>
      <p:ext uri="{BB962C8B-B14F-4D97-AF65-F5344CB8AC3E}">
        <p14:creationId xmlns:p14="http://schemas.microsoft.com/office/powerpoint/2010/main" val="42895046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24CEC-31C9-DF9C-7B3D-3D73DEA7776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DBE2649-AD3F-0357-CFAF-331787252510}"/>
              </a:ext>
            </a:extLst>
          </p:cNvPr>
          <p:cNvSpPr>
            <a:spLocks noGrp="1"/>
          </p:cNvSpPr>
          <p:nvPr>
            <p:ph type="ctrTitle"/>
          </p:nvPr>
        </p:nvSpPr>
        <p:spPr>
          <a:xfrm>
            <a:off x="3769566" y="235882"/>
            <a:ext cx="7898589" cy="1117058"/>
          </a:xfrm>
        </p:spPr>
        <p:txBody>
          <a:bodyPr anchor="ctr">
            <a:normAutofit/>
          </a:bodyPr>
          <a:lstStyle/>
          <a:p>
            <a:r>
              <a:rPr lang="it-IT" dirty="0"/>
              <a:t>Il progetto con-senso</a:t>
            </a:r>
          </a:p>
        </p:txBody>
      </p:sp>
      <p:sp>
        <p:nvSpPr>
          <p:cNvPr id="3" name="Sottotitolo 2">
            <a:extLst>
              <a:ext uri="{FF2B5EF4-FFF2-40B4-BE49-F238E27FC236}">
                <a16:creationId xmlns:a16="http://schemas.microsoft.com/office/drawing/2014/main" id="{48D9E4F4-A276-E3CC-9D86-923406C84268}"/>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p:txBody>
      </p:sp>
      <p:sp>
        <p:nvSpPr>
          <p:cNvPr id="5" name="Segnaposto piè di pagina 4">
            <a:extLst>
              <a:ext uri="{FF2B5EF4-FFF2-40B4-BE49-F238E27FC236}">
                <a16:creationId xmlns:a16="http://schemas.microsoft.com/office/drawing/2014/main" id="{6FEFBC4D-75B3-089F-657E-CD39A07145CE}"/>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CFB49E4C-74F3-3454-BEF6-A4218914DB4E}"/>
              </a:ext>
            </a:extLst>
          </p:cNvPr>
          <p:cNvSpPr>
            <a:spLocks noGrp="1"/>
          </p:cNvSpPr>
          <p:nvPr>
            <p:ph type="sldNum" sz="quarter" idx="12"/>
          </p:nvPr>
        </p:nvSpPr>
        <p:spPr/>
        <p:txBody>
          <a:bodyPr/>
          <a:lstStyle/>
          <a:p>
            <a:fld id="{B4A918BC-4D43-4B42-B3C0-E7EBE25E6AF0}" type="slidenum">
              <a:rPr lang="en-US" smtClean="0"/>
              <a:t>19</a:t>
            </a:fld>
            <a:endParaRPr lang="en-US" dirty="0"/>
          </a:p>
        </p:txBody>
      </p:sp>
      <p:pic>
        <p:nvPicPr>
          <p:cNvPr id="2050" name="Picture 2">
            <a:extLst>
              <a:ext uri="{FF2B5EF4-FFF2-40B4-BE49-F238E27FC236}">
                <a16:creationId xmlns:a16="http://schemas.microsoft.com/office/drawing/2014/main" id="{A6A61D74-DA0D-8F94-12F1-7A26744044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magine 9" descr="Immagine che contiene testo, schermata, Carattere, numero&#10;&#10;Il contenuto generato dall'IA potrebbe non essere corretto.">
            <a:extLst>
              <a:ext uri="{FF2B5EF4-FFF2-40B4-BE49-F238E27FC236}">
                <a16:creationId xmlns:a16="http://schemas.microsoft.com/office/drawing/2014/main" id="{468BFA16-1C53-D333-21F6-09B8FAC846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3406" y="1569851"/>
            <a:ext cx="7165442" cy="4543124"/>
          </a:xfrm>
          <a:prstGeom prst="rect">
            <a:avLst/>
          </a:prstGeom>
        </p:spPr>
      </p:pic>
    </p:spTree>
    <p:extLst>
      <p:ext uri="{BB962C8B-B14F-4D97-AF65-F5344CB8AC3E}">
        <p14:creationId xmlns:p14="http://schemas.microsoft.com/office/powerpoint/2010/main" val="3317908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8E8DB-9EF6-38CF-1CF4-F9BE3B76696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CCE87C8-5E58-6D53-FF84-126B0D8922B7}"/>
              </a:ext>
            </a:extLst>
          </p:cNvPr>
          <p:cNvSpPr>
            <a:spLocks noGrp="1"/>
          </p:cNvSpPr>
          <p:nvPr>
            <p:ph type="ctrTitle"/>
          </p:nvPr>
        </p:nvSpPr>
        <p:spPr>
          <a:xfrm>
            <a:off x="3769566" y="235882"/>
            <a:ext cx="7898589" cy="1117058"/>
          </a:xfrm>
        </p:spPr>
        <p:txBody>
          <a:bodyPr anchor="ctr">
            <a:normAutofit/>
          </a:bodyPr>
          <a:lstStyle/>
          <a:p>
            <a:r>
              <a:rPr lang="it-IT" dirty="0"/>
              <a:t>Il progetto con-senso</a:t>
            </a:r>
          </a:p>
        </p:txBody>
      </p:sp>
      <p:sp>
        <p:nvSpPr>
          <p:cNvPr id="3" name="Sottotitolo 2">
            <a:extLst>
              <a:ext uri="{FF2B5EF4-FFF2-40B4-BE49-F238E27FC236}">
                <a16:creationId xmlns:a16="http://schemas.microsoft.com/office/drawing/2014/main" id="{70341AF3-5B78-1E61-7DDD-C3E8433BD954}"/>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p:txBody>
      </p:sp>
      <p:sp>
        <p:nvSpPr>
          <p:cNvPr id="5" name="Segnaposto piè di pagina 4">
            <a:extLst>
              <a:ext uri="{FF2B5EF4-FFF2-40B4-BE49-F238E27FC236}">
                <a16:creationId xmlns:a16="http://schemas.microsoft.com/office/drawing/2014/main" id="{5A0EB3D7-BFC7-50D3-1E48-545D12FE996B}"/>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42B0F563-177A-EB2E-7EA4-F2BD4E14DD34}"/>
              </a:ext>
            </a:extLst>
          </p:cNvPr>
          <p:cNvSpPr>
            <a:spLocks noGrp="1"/>
          </p:cNvSpPr>
          <p:nvPr>
            <p:ph type="sldNum" sz="quarter" idx="12"/>
          </p:nvPr>
        </p:nvSpPr>
        <p:spPr/>
        <p:txBody>
          <a:bodyPr/>
          <a:lstStyle/>
          <a:p>
            <a:fld id="{B4A918BC-4D43-4B42-B3C0-E7EBE25E6AF0}" type="slidenum">
              <a:rPr lang="en-US" smtClean="0"/>
              <a:t>20</a:t>
            </a:fld>
            <a:endParaRPr lang="en-US" dirty="0"/>
          </a:p>
        </p:txBody>
      </p:sp>
      <p:pic>
        <p:nvPicPr>
          <p:cNvPr id="2050" name="Picture 2">
            <a:extLst>
              <a:ext uri="{FF2B5EF4-FFF2-40B4-BE49-F238E27FC236}">
                <a16:creationId xmlns:a16="http://schemas.microsoft.com/office/drawing/2014/main" id="{428E8227-5D50-4AE8-1558-FDD43ABAE2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magine 7" descr="Immagine che contiene testo, schermata, Carattere, numero&#10;&#10;Il contenuto generato dall'IA potrebbe non essere corretto.">
            <a:extLst>
              <a:ext uri="{FF2B5EF4-FFF2-40B4-BE49-F238E27FC236}">
                <a16:creationId xmlns:a16="http://schemas.microsoft.com/office/drawing/2014/main" id="{81084110-D326-B129-5D13-485230131D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0198" y="1464906"/>
            <a:ext cx="6445607" cy="4796546"/>
          </a:xfrm>
          <a:prstGeom prst="rect">
            <a:avLst/>
          </a:prstGeom>
        </p:spPr>
      </p:pic>
    </p:spTree>
    <p:extLst>
      <p:ext uri="{BB962C8B-B14F-4D97-AF65-F5344CB8AC3E}">
        <p14:creationId xmlns:p14="http://schemas.microsoft.com/office/powerpoint/2010/main" val="22909265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52A45-77EA-9251-75A2-77790AC8EA3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8EFA238-F8A4-FC13-981C-6873D3C903D7}"/>
              </a:ext>
            </a:extLst>
          </p:cNvPr>
          <p:cNvSpPr>
            <a:spLocks noGrp="1"/>
          </p:cNvSpPr>
          <p:nvPr>
            <p:ph type="ctrTitle"/>
          </p:nvPr>
        </p:nvSpPr>
        <p:spPr>
          <a:xfrm>
            <a:off x="3769566" y="235882"/>
            <a:ext cx="7898589" cy="1117058"/>
          </a:xfrm>
        </p:spPr>
        <p:txBody>
          <a:bodyPr anchor="ctr">
            <a:normAutofit/>
          </a:bodyPr>
          <a:lstStyle/>
          <a:p>
            <a:r>
              <a:rPr lang="it-IT" dirty="0"/>
              <a:t>Il progetto con-senso</a:t>
            </a:r>
          </a:p>
        </p:txBody>
      </p:sp>
      <p:sp>
        <p:nvSpPr>
          <p:cNvPr id="3" name="Sottotitolo 2">
            <a:extLst>
              <a:ext uri="{FF2B5EF4-FFF2-40B4-BE49-F238E27FC236}">
                <a16:creationId xmlns:a16="http://schemas.microsoft.com/office/drawing/2014/main" id="{A79B4A2E-85A3-7373-98B4-21FA5D8197A6}"/>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p:txBody>
      </p:sp>
      <p:sp>
        <p:nvSpPr>
          <p:cNvPr id="5" name="Segnaposto piè di pagina 4">
            <a:extLst>
              <a:ext uri="{FF2B5EF4-FFF2-40B4-BE49-F238E27FC236}">
                <a16:creationId xmlns:a16="http://schemas.microsoft.com/office/drawing/2014/main" id="{836D251F-052C-4213-4426-19FDEBF1C526}"/>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EAEEB7A4-0F2B-A01A-E318-FD1ACDE35D41}"/>
              </a:ext>
            </a:extLst>
          </p:cNvPr>
          <p:cNvSpPr>
            <a:spLocks noGrp="1"/>
          </p:cNvSpPr>
          <p:nvPr>
            <p:ph type="sldNum" sz="quarter" idx="12"/>
          </p:nvPr>
        </p:nvSpPr>
        <p:spPr/>
        <p:txBody>
          <a:bodyPr/>
          <a:lstStyle/>
          <a:p>
            <a:fld id="{B4A918BC-4D43-4B42-B3C0-E7EBE25E6AF0}" type="slidenum">
              <a:rPr lang="en-US" smtClean="0"/>
              <a:t>21</a:t>
            </a:fld>
            <a:endParaRPr lang="en-US" dirty="0"/>
          </a:p>
        </p:txBody>
      </p:sp>
      <p:pic>
        <p:nvPicPr>
          <p:cNvPr id="2050" name="Picture 2">
            <a:extLst>
              <a:ext uri="{FF2B5EF4-FFF2-40B4-BE49-F238E27FC236}">
                <a16:creationId xmlns:a16="http://schemas.microsoft.com/office/drawing/2014/main" id="{B514C0C8-82FB-FEFF-6B43-964E4554C1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magine 6" descr="Immagine che contiene testo, schermata, Carattere, numero&#10;&#10;Il contenuto generato dall'IA potrebbe non essere corretto.">
            <a:extLst>
              <a:ext uri="{FF2B5EF4-FFF2-40B4-BE49-F238E27FC236}">
                <a16:creationId xmlns:a16="http://schemas.microsoft.com/office/drawing/2014/main" id="{A3BA7DB4-368E-3C74-8264-1D6D2152AC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8960" y="1515084"/>
            <a:ext cx="8416849" cy="4583651"/>
          </a:xfrm>
          <a:prstGeom prst="rect">
            <a:avLst/>
          </a:prstGeom>
        </p:spPr>
      </p:pic>
    </p:spTree>
    <p:extLst>
      <p:ext uri="{BB962C8B-B14F-4D97-AF65-F5344CB8AC3E}">
        <p14:creationId xmlns:p14="http://schemas.microsoft.com/office/powerpoint/2010/main" val="440856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F688D-95B3-C01B-4B5D-C1E291C1814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23A33BD-64F6-360F-B6D7-484039D82798}"/>
              </a:ext>
            </a:extLst>
          </p:cNvPr>
          <p:cNvSpPr>
            <a:spLocks noGrp="1"/>
          </p:cNvSpPr>
          <p:nvPr>
            <p:ph type="ctrTitle"/>
          </p:nvPr>
        </p:nvSpPr>
        <p:spPr>
          <a:xfrm>
            <a:off x="3769566" y="235882"/>
            <a:ext cx="7898589" cy="1117058"/>
          </a:xfrm>
        </p:spPr>
        <p:txBody>
          <a:bodyPr anchor="ctr">
            <a:normAutofit fontScale="90000"/>
          </a:bodyPr>
          <a:lstStyle/>
          <a:p>
            <a:r>
              <a:rPr lang="it-IT" dirty="0"/>
              <a:t>contributi del progetto con-senso</a:t>
            </a:r>
          </a:p>
        </p:txBody>
      </p:sp>
      <p:sp>
        <p:nvSpPr>
          <p:cNvPr id="3" name="Sottotitolo 2">
            <a:extLst>
              <a:ext uri="{FF2B5EF4-FFF2-40B4-BE49-F238E27FC236}">
                <a16:creationId xmlns:a16="http://schemas.microsoft.com/office/drawing/2014/main" id="{18A362EF-9B18-2A34-A7EF-35499F171EA0}"/>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r>
              <a:rPr lang="it-IT" sz="2300" dirty="0">
                <a:sym typeface="Wingdings" panose="05000000000000000000" pitchFamily="2" charset="2"/>
              </a:rPr>
              <a:t> contributi del modello Con-senso</a:t>
            </a:r>
          </a:p>
          <a:p>
            <a:pPr marL="342900" indent="-342900" algn="l">
              <a:buFontTx/>
              <a:buChar char="-"/>
            </a:pPr>
            <a:r>
              <a:rPr lang="it-IT" sz="2300" dirty="0">
                <a:sym typeface="Wingdings" panose="05000000000000000000" pitchFamily="2" charset="2"/>
              </a:rPr>
              <a:t>- procedure standardizzate</a:t>
            </a:r>
          </a:p>
          <a:p>
            <a:pPr marL="342900" indent="-342900" algn="l">
              <a:buFontTx/>
              <a:buChar char="-"/>
            </a:pPr>
            <a:r>
              <a:rPr lang="it-IT" sz="2300" dirty="0">
                <a:sym typeface="Wingdings" panose="05000000000000000000" pitchFamily="2" charset="2"/>
              </a:rPr>
              <a:t>- indici di </a:t>
            </a:r>
            <a:r>
              <a:rPr lang="it-IT" sz="2300" dirty="0" err="1">
                <a:sym typeface="Wingdings" panose="05000000000000000000" pitchFamily="2" charset="2"/>
              </a:rPr>
              <a:t>mediabilità</a:t>
            </a:r>
            <a:r>
              <a:rPr lang="it-IT" sz="2300" dirty="0">
                <a:sym typeface="Wingdings" panose="05000000000000000000" pitchFamily="2" charset="2"/>
              </a:rPr>
              <a:t> in astratto e in concreto elaborati sulla base di una consolidata esperienza applicativa</a:t>
            </a:r>
          </a:p>
          <a:p>
            <a:pPr marL="342900" indent="-342900" algn="l">
              <a:buFontTx/>
              <a:buChar char="-"/>
            </a:pPr>
            <a:r>
              <a:rPr lang="it-IT" sz="2300" dirty="0">
                <a:sym typeface="Wingdings" panose="05000000000000000000" pitchFamily="2" charset="2"/>
              </a:rPr>
              <a:t>- modelli di ordinanza di invio in mediazione</a:t>
            </a:r>
          </a:p>
          <a:p>
            <a:pPr marL="342900" indent="-342900" algn="l">
              <a:buFontTx/>
              <a:buChar char="-"/>
            </a:pPr>
            <a:r>
              <a:rPr lang="it-IT" sz="2300" dirty="0">
                <a:sym typeface="Wingdings" panose="05000000000000000000" pitchFamily="2" charset="2"/>
              </a:rPr>
              <a:t>- modelli di «informativa» per sanzioni, vantaggi fiscali, costi…</a:t>
            </a:r>
          </a:p>
          <a:p>
            <a:pPr marL="342900" indent="-342900" algn="l">
              <a:buFontTx/>
              <a:buChar char="-"/>
            </a:pPr>
            <a:r>
              <a:rPr lang="it-IT" sz="2300" dirty="0">
                <a:sym typeface="Wingdings" panose="05000000000000000000" pitchFamily="2" charset="2"/>
              </a:rPr>
              <a:t>- modelli di ordinanza sanzionatoria</a:t>
            </a:r>
          </a:p>
          <a:p>
            <a:pPr marL="342900" indent="-342900" algn="l">
              <a:buFontTx/>
              <a:buChar char="-"/>
            </a:pPr>
            <a:endParaRPr lang="it-IT" sz="2300">
              <a:sym typeface="Wingdings" panose="05000000000000000000" pitchFamily="2" charset="2"/>
            </a:endParaRPr>
          </a:p>
        </p:txBody>
      </p:sp>
      <p:sp>
        <p:nvSpPr>
          <p:cNvPr id="5" name="Segnaposto piè di pagina 4">
            <a:extLst>
              <a:ext uri="{FF2B5EF4-FFF2-40B4-BE49-F238E27FC236}">
                <a16:creationId xmlns:a16="http://schemas.microsoft.com/office/drawing/2014/main" id="{EB8CDCCE-01E8-6204-5252-D6E0BDB5D3BA}"/>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10DDFD91-7C65-FC74-AE6C-FB78BB496DA8}"/>
              </a:ext>
            </a:extLst>
          </p:cNvPr>
          <p:cNvSpPr>
            <a:spLocks noGrp="1"/>
          </p:cNvSpPr>
          <p:nvPr>
            <p:ph type="sldNum" sz="quarter" idx="12"/>
          </p:nvPr>
        </p:nvSpPr>
        <p:spPr/>
        <p:txBody>
          <a:bodyPr/>
          <a:lstStyle/>
          <a:p>
            <a:fld id="{B4A918BC-4D43-4B42-B3C0-E7EBE25E6AF0}" type="slidenum">
              <a:rPr lang="en-US" smtClean="0"/>
              <a:t>22</a:t>
            </a:fld>
            <a:endParaRPr lang="en-US" dirty="0"/>
          </a:p>
        </p:txBody>
      </p:sp>
      <p:pic>
        <p:nvPicPr>
          <p:cNvPr id="2050" name="Picture 2">
            <a:extLst>
              <a:ext uri="{FF2B5EF4-FFF2-40B4-BE49-F238E27FC236}">
                <a16:creationId xmlns:a16="http://schemas.microsoft.com/office/drawing/2014/main" id="{2142123B-4E36-03A3-8994-87D269A7BB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30371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849BFD-F238-4210-9BB9-AE377C4D3E4E}"/>
              </a:ext>
            </a:extLst>
          </p:cNvPr>
          <p:cNvSpPr>
            <a:spLocks noGrp="1"/>
          </p:cNvSpPr>
          <p:nvPr>
            <p:ph type="ctrTitle"/>
          </p:nvPr>
        </p:nvSpPr>
        <p:spPr>
          <a:xfrm>
            <a:off x="3769566" y="235882"/>
            <a:ext cx="7898589" cy="1117058"/>
          </a:xfrm>
        </p:spPr>
        <p:txBody>
          <a:bodyPr anchor="ctr">
            <a:normAutofit/>
          </a:bodyPr>
          <a:lstStyle/>
          <a:p>
            <a:r>
              <a:rPr lang="it-IT" dirty="0"/>
              <a:t>Le circostanze</a:t>
            </a:r>
          </a:p>
        </p:txBody>
      </p:sp>
      <p:sp>
        <p:nvSpPr>
          <p:cNvPr id="3" name="Sottotitolo 2">
            <a:extLst>
              <a:ext uri="{FF2B5EF4-FFF2-40B4-BE49-F238E27FC236}">
                <a16:creationId xmlns:a16="http://schemas.microsoft.com/office/drawing/2014/main" id="{EEAE1D66-8FCA-47E0-958E-99C769D36EE7}"/>
              </a:ext>
            </a:extLst>
          </p:cNvPr>
          <p:cNvSpPr>
            <a:spLocks noGrp="1"/>
          </p:cNvSpPr>
          <p:nvPr>
            <p:ph type="subTitle" idx="1"/>
          </p:nvPr>
        </p:nvSpPr>
        <p:spPr>
          <a:xfrm>
            <a:off x="3900198" y="1464906"/>
            <a:ext cx="7244113" cy="4775173"/>
          </a:xfrm>
        </p:spPr>
        <p:txBody>
          <a:bodyPr anchor="b">
            <a:noAutofit/>
          </a:bodyPr>
          <a:lstStyle/>
          <a:p>
            <a:pPr marL="342900" indent="-342900" algn="l">
              <a:buClr>
                <a:schemeClr val="tx1"/>
              </a:buClr>
              <a:buFont typeface="Arial" panose="020B0604020202020204" pitchFamily="34" charset="0"/>
              <a:buChar char="•"/>
            </a:pPr>
            <a:r>
              <a:rPr lang="it-IT" spc="-100" dirty="0">
                <a:sym typeface="Wingdings" panose="05000000000000000000" pitchFamily="2" charset="2"/>
              </a:rPr>
              <a:t>dichiarata disponibilità alla prosecuzione del contratto o alla modifica anche parziale dei termini</a:t>
            </a:r>
          </a:p>
          <a:p>
            <a:pPr marL="342900" indent="-342900" algn="l">
              <a:buClr>
                <a:schemeClr val="tx1"/>
              </a:buClr>
              <a:buFont typeface="Arial" panose="020B0604020202020204" pitchFamily="34" charset="0"/>
              <a:buChar char="•"/>
            </a:pPr>
            <a:r>
              <a:rPr lang="it-IT" spc="-100" dirty="0">
                <a:sym typeface="Wingdings" panose="05000000000000000000" pitchFamily="2" charset="2"/>
              </a:rPr>
              <a:t>dichiarata disponibilità a conciliare anche parzialmente</a:t>
            </a:r>
          </a:p>
          <a:p>
            <a:pPr marL="342900" indent="-342900" algn="l">
              <a:buClr>
                <a:schemeClr val="tx1"/>
              </a:buClr>
              <a:buFont typeface="Arial" panose="020B0604020202020204" pitchFamily="34" charset="0"/>
              <a:buChar char="•"/>
            </a:pPr>
            <a:r>
              <a:rPr lang="it-IT" spc="-100" dirty="0">
                <a:sym typeface="Wingdings" panose="05000000000000000000" pitchFamily="2" charset="2"/>
              </a:rPr>
              <a:t>adempimento parziale della prestazione </a:t>
            </a:r>
          </a:p>
          <a:p>
            <a:pPr marL="342900" indent="-342900" algn="l">
              <a:buClr>
                <a:schemeClr val="tx1"/>
              </a:buClr>
              <a:buFont typeface="Arial" panose="020B0604020202020204" pitchFamily="34" charset="0"/>
              <a:buChar char="•"/>
            </a:pPr>
            <a:r>
              <a:rPr lang="it-IT" spc="-100" dirty="0">
                <a:sym typeface="Wingdings" panose="05000000000000000000" pitchFamily="2" charset="2"/>
              </a:rPr>
              <a:t>mancata specifica contestazione dei fatti dedotti</a:t>
            </a:r>
          </a:p>
          <a:p>
            <a:pPr marL="342900" indent="-342900" algn="l">
              <a:buClr>
                <a:schemeClr val="tx1"/>
              </a:buClr>
              <a:buFont typeface="Arial" panose="020B0604020202020204" pitchFamily="34" charset="0"/>
              <a:buChar char="•"/>
            </a:pPr>
            <a:r>
              <a:rPr lang="it-IT" spc="-100" dirty="0">
                <a:sym typeface="Wingdings" panose="05000000000000000000" pitchFamily="2" charset="2"/>
              </a:rPr>
              <a:t>riconoscimento anche implicito di vizi e difetti</a:t>
            </a:r>
          </a:p>
          <a:p>
            <a:pPr marL="342900" indent="-342900" algn="l">
              <a:buClr>
                <a:schemeClr val="tx1"/>
              </a:buClr>
              <a:buFont typeface="Arial" panose="020B0604020202020204" pitchFamily="34" charset="0"/>
              <a:buChar char="•"/>
            </a:pPr>
            <a:r>
              <a:rPr lang="it-IT" spc="-100" dirty="0">
                <a:sym typeface="Wingdings" panose="05000000000000000000" pitchFamily="2" charset="2"/>
              </a:rPr>
              <a:t>richiesta plurima di rinvio per trattative</a:t>
            </a:r>
          </a:p>
          <a:p>
            <a:pPr marL="342900" indent="-342900" algn="l">
              <a:buClr>
                <a:schemeClr val="tx1"/>
              </a:buClr>
              <a:buFont typeface="Arial" panose="020B0604020202020204" pitchFamily="34" charset="0"/>
              <a:buChar char="•"/>
            </a:pPr>
            <a:r>
              <a:rPr lang="it-IT" spc="-100" dirty="0">
                <a:sym typeface="Wingdings" panose="05000000000000000000" pitchFamily="2" charset="2"/>
              </a:rPr>
              <a:t>manifestato mutamento di interesse</a:t>
            </a:r>
          </a:p>
          <a:p>
            <a:pPr marL="342900" indent="-342900" algn="l">
              <a:buClr>
                <a:schemeClr val="tx1"/>
              </a:buClr>
              <a:buFont typeface="Arial" panose="020B0604020202020204" pitchFamily="34" charset="0"/>
              <a:buChar char="•"/>
            </a:pPr>
            <a:r>
              <a:rPr lang="it-IT" spc="-100" dirty="0">
                <a:sym typeface="Wingdings" panose="05000000000000000000" pitchFamily="2" charset="2"/>
              </a:rPr>
              <a:t>esito negativo della conciliazione giudiziale o della proposta conciliativa</a:t>
            </a:r>
          </a:p>
          <a:p>
            <a:pPr marL="342900" indent="-342900" algn="l">
              <a:buClr>
                <a:schemeClr val="tx1"/>
              </a:buClr>
              <a:buFont typeface="Arial" panose="020B0604020202020204" pitchFamily="34" charset="0"/>
              <a:buChar char="•"/>
            </a:pPr>
            <a:r>
              <a:rPr lang="it-IT" spc="-100" dirty="0">
                <a:sym typeface="Wingdings" panose="05000000000000000000" pitchFamily="2" charset="2"/>
              </a:rPr>
              <a:t>dichiarata difficoltà a sostenere i costi economici ed emotivi derivanti dal processo</a:t>
            </a:r>
          </a:p>
          <a:p>
            <a:pPr marL="342900" indent="-342900" algn="l">
              <a:buClr>
                <a:schemeClr val="tx1"/>
              </a:buClr>
              <a:buFont typeface="Arial" panose="020B0604020202020204" pitchFamily="34" charset="0"/>
              <a:buChar char="•"/>
            </a:pPr>
            <a:r>
              <a:rPr lang="it-IT" spc="-100" dirty="0">
                <a:sym typeface="Wingdings" panose="05000000000000000000" pitchFamily="2" charset="2"/>
              </a:rPr>
              <a:t>richiesta dell’attore al giudice</a:t>
            </a:r>
          </a:p>
        </p:txBody>
      </p:sp>
      <p:sp>
        <p:nvSpPr>
          <p:cNvPr id="5" name="Segnaposto piè di pagina 4">
            <a:extLst>
              <a:ext uri="{FF2B5EF4-FFF2-40B4-BE49-F238E27FC236}">
                <a16:creationId xmlns:a16="http://schemas.microsoft.com/office/drawing/2014/main" id="{6158850E-69CC-4797-BAA2-C2A648A28B8F}"/>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C3308E89-3837-46B7-91C9-7001413A3C90}"/>
              </a:ext>
            </a:extLst>
          </p:cNvPr>
          <p:cNvSpPr>
            <a:spLocks noGrp="1"/>
          </p:cNvSpPr>
          <p:nvPr>
            <p:ph type="sldNum" sz="quarter" idx="12"/>
          </p:nvPr>
        </p:nvSpPr>
        <p:spPr/>
        <p:txBody>
          <a:bodyPr/>
          <a:lstStyle/>
          <a:p>
            <a:fld id="{B4A918BC-4D43-4B42-B3C0-E7EBE25E6AF0}" type="slidenum">
              <a:rPr lang="en-US" smtClean="0"/>
              <a:t>23</a:t>
            </a:fld>
            <a:endParaRPr lang="en-US" dirty="0"/>
          </a:p>
        </p:txBody>
      </p:sp>
      <p:pic>
        <p:nvPicPr>
          <p:cNvPr id="2050" name="Picture 2">
            <a:extLst>
              <a:ext uri="{FF2B5EF4-FFF2-40B4-BE49-F238E27FC236}">
                <a16:creationId xmlns:a16="http://schemas.microsoft.com/office/drawing/2014/main" id="{08D9ED09-E4D7-4EDD-A625-4AE1B5070C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80039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4D783-45B8-4F76-7471-ED745F19D6C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5D216E3-222B-FE92-DD7C-0350A9DAF1A0}"/>
              </a:ext>
            </a:extLst>
          </p:cNvPr>
          <p:cNvSpPr>
            <a:spLocks noGrp="1"/>
          </p:cNvSpPr>
          <p:nvPr>
            <p:ph type="ctrTitle"/>
          </p:nvPr>
        </p:nvSpPr>
        <p:spPr>
          <a:xfrm>
            <a:off x="3769566" y="235882"/>
            <a:ext cx="7898589" cy="1117058"/>
          </a:xfrm>
        </p:spPr>
        <p:txBody>
          <a:bodyPr anchor="ctr">
            <a:normAutofit/>
          </a:bodyPr>
          <a:lstStyle/>
          <a:p>
            <a:r>
              <a:rPr lang="it-IT" dirty="0"/>
              <a:t>Le circostanze</a:t>
            </a:r>
          </a:p>
        </p:txBody>
      </p:sp>
      <p:sp>
        <p:nvSpPr>
          <p:cNvPr id="3" name="Sottotitolo 2">
            <a:extLst>
              <a:ext uri="{FF2B5EF4-FFF2-40B4-BE49-F238E27FC236}">
                <a16:creationId xmlns:a16="http://schemas.microsoft.com/office/drawing/2014/main" id="{ACD6A270-DEF1-2F57-7CFB-3884E60851A0}"/>
              </a:ext>
            </a:extLst>
          </p:cNvPr>
          <p:cNvSpPr>
            <a:spLocks noGrp="1"/>
          </p:cNvSpPr>
          <p:nvPr>
            <p:ph type="subTitle" idx="1"/>
          </p:nvPr>
        </p:nvSpPr>
        <p:spPr>
          <a:xfrm>
            <a:off x="3900198" y="1464906"/>
            <a:ext cx="7244113" cy="4775173"/>
          </a:xfrm>
        </p:spPr>
        <p:txBody>
          <a:bodyPr anchor="b">
            <a:noAutofit/>
          </a:bodyPr>
          <a:lstStyle/>
          <a:p>
            <a:pPr marL="342900" indent="-342900" algn="l">
              <a:buClr>
                <a:schemeClr val="tx1"/>
              </a:buClr>
              <a:buFont typeface="Arial" panose="020B0604020202020204" pitchFamily="34" charset="0"/>
              <a:buChar char="•"/>
            </a:pPr>
            <a:r>
              <a:rPr lang="it-IT" spc="-100" dirty="0">
                <a:sym typeface="Wingdings" panose="05000000000000000000" pitchFamily="2" charset="2"/>
              </a:rPr>
              <a:t>dopo l’istanza di C.T.U. prima della nomina anche in considerazione del relativo costo o dopo il deposito della perizia, in considerazione dell’esito</a:t>
            </a:r>
          </a:p>
          <a:p>
            <a:pPr marL="342900" indent="-342900" algn="l">
              <a:buClr>
                <a:schemeClr val="tx1"/>
              </a:buClr>
              <a:buFont typeface="Arial" panose="020B0604020202020204" pitchFamily="34" charset="0"/>
              <a:buChar char="•"/>
            </a:pPr>
            <a:r>
              <a:rPr lang="it-IT" spc="-100" dirty="0">
                <a:sym typeface="Wingdings" panose="05000000000000000000" pitchFamily="2" charset="2"/>
              </a:rPr>
              <a:t>rilevata esigenza di conservazione del rapporto tra le parti</a:t>
            </a:r>
          </a:p>
          <a:p>
            <a:pPr marL="342900" indent="-342900" algn="l">
              <a:buClr>
                <a:schemeClr val="tx1"/>
              </a:buClr>
              <a:buFont typeface="Arial" panose="020B0604020202020204" pitchFamily="34" charset="0"/>
              <a:buChar char="•"/>
            </a:pPr>
            <a:r>
              <a:rPr lang="it-IT" spc="-100" dirty="0">
                <a:sym typeface="Wingdings" panose="05000000000000000000" pitchFamily="2" charset="2"/>
              </a:rPr>
              <a:t>rapporti societari</a:t>
            </a:r>
          </a:p>
          <a:p>
            <a:pPr marL="342900" indent="-342900" algn="l">
              <a:buClr>
                <a:schemeClr val="tx1"/>
              </a:buClr>
              <a:buFont typeface="Arial" panose="020B0604020202020204" pitchFamily="34" charset="0"/>
              <a:buChar char="•"/>
            </a:pPr>
            <a:r>
              <a:rPr lang="it-IT" spc="-100" dirty="0">
                <a:sym typeface="Wingdings" panose="05000000000000000000" pitchFamily="2" charset="2"/>
              </a:rPr>
              <a:t>rapporti familiari</a:t>
            </a:r>
          </a:p>
          <a:p>
            <a:pPr marL="342900" indent="-342900" algn="l">
              <a:buClr>
                <a:schemeClr val="tx1"/>
              </a:buClr>
              <a:buFont typeface="Arial" panose="020B0604020202020204" pitchFamily="34" charset="0"/>
              <a:buChar char="•"/>
            </a:pPr>
            <a:r>
              <a:rPr lang="it-IT" spc="-100" dirty="0">
                <a:sym typeface="Wingdings" panose="05000000000000000000" pitchFamily="2" charset="2"/>
              </a:rPr>
              <a:t>rapporti di vicinato</a:t>
            </a:r>
          </a:p>
          <a:p>
            <a:pPr marL="342900" indent="-342900" algn="l">
              <a:buClr>
                <a:schemeClr val="tx1"/>
              </a:buClr>
              <a:buFont typeface="Arial" panose="020B0604020202020204" pitchFamily="34" charset="0"/>
              <a:buChar char="•"/>
            </a:pPr>
            <a:r>
              <a:rPr lang="it-IT" spc="-100" dirty="0">
                <a:sym typeface="Wingdings" panose="05000000000000000000" pitchFamily="2" charset="2"/>
              </a:rPr>
              <a:t>quando è previsto il tentativo obbligatorio in mancanza dello svolgimento effettivo della mediazione</a:t>
            </a:r>
          </a:p>
          <a:p>
            <a:pPr marL="342900" indent="-342900" algn="l">
              <a:buClr>
                <a:schemeClr val="tx1"/>
              </a:buClr>
              <a:buFont typeface="Arial" panose="020B0604020202020204" pitchFamily="34" charset="0"/>
              <a:buChar char="•"/>
            </a:pPr>
            <a:r>
              <a:rPr lang="it-IT" spc="-100" dirty="0">
                <a:sym typeface="Wingdings" panose="05000000000000000000" pitchFamily="2" charset="2"/>
              </a:rPr>
              <a:t>nel caso vi sia urgenza di addivenire a una soluzione e esigenza di riservatezza</a:t>
            </a:r>
          </a:p>
          <a:p>
            <a:pPr marL="342900" indent="-342900" algn="l">
              <a:buClr>
                <a:schemeClr val="tx1"/>
              </a:buClr>
              <a:buFont typeface="Arial" panose="020B0604020202020204" pitchFamily="34" charset="0"/>
              <a:buChar char="•"/>
            </a:pPr>
            <a:r>
              <a:rPr lang="it-IT" spc="-100" dirty="0">
                <a:sym typeface="Wingdings" panose="05000000000000000000" pitchFamily="2" charset="2"/>
              </a:rPr>
              <a:t>assegnazione del ruolo ad altro giudice con conseguente </a:t>
            </a:r>
            <a:r>
              <a:rPr lang="it-IT" spc="-100" dirty="0" err="1">
                <a:sym typeface="Wingdings" panose="05000000000000000000" pitchFamily="2" charset="2"/>
              </a:rPr>
              <a:t>ri</a:t>
            </a:r>
            <a:r>
              <a:rPr lang="it-IT" spc="-100" dirty="0">
                <a:sym typeface="Wingdings" panose="05000000000000000000" pitchFamily="2" charset="2"/>
              </a:rPr>
              <a:t>-calendarizzazione delle attività e ritardo nello svolgimento del processo</a:t>
            </a:r>
          </a:p>
        </p:txBody>
      </p:sp>
      <p:sp>
        <p:nvSpPr>
          <p:cNvPr id="5" name="Segnaposto piè di pagina 4">
            <a:extLst>
              <a:ext uri="{FF2B5EF4-FFF2-40B4-BE49-F238E27FC236}">
                <a16:creationId xmlns:a16="http://schemas.microsoft.com/office/drawing/2014/main" id="{25E74C5B-E491-F9F8-2B19-6FD202DB8F42}"/>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4C541786-E06C-258E-F9E8-BD4BECB9495B}"/>
              </a:ext>
            </a:extLst>
          </p:cNvPr>
          <p:cNvSpPr>
            <a:spLocks noGrp="1"/>
          </p:cNvSpPr>
          <p:nvPr>
            <p:ph type="sldNum" sz="quarter" idx="12"/>
          </p:nvPr>
        </p:nvSpPr>
        <p:spPr/>
        <p:txBody>
          <a:bodyPr/>
          <a:lstStyle/>
          <a:p>
            <a:fld id="{B4A918BC-4D43-4B42-B3C0-E7EBE25E6AF0}" type="slidenum">
              <a:rPr lang="en-US" smtClean="0"/>
              <a:t>24</a:t>
            </a:fld>
            <a:endParaRPr lang="en-US" dirty="0"/>
          </a:p>
        </p:txBody>
      </p:sp>
      <p:pic>
        <p:nvPicPr>
          <p:cNvPr id="2050" name="Picture 2">
            <a:extLst>
              <a:ext uri="{FF2B5EF4-FFF2-40B4-BE49-F238E27FC236}">
                <a16:creationId xmlns:a16="http://schemas.microsoft.com/office/drawing/2014/main" id="{0396BF65-70C1-E449-21F5-9C912D574E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6101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849BFD-F238-4210-9BB9-AE377C4D3E4E}"/>
              </a:ext>
            </a:extLst>
          </p:cNvPr>
          <p:cNvSpPr>
            <a:spLocks noGrp="1"/>
          </p:cNvSpPr>
          <p:nvPr>
            <p:ph type="ctrTitle"/>
          </p:nvPr>
        </p:nvSpPr>
        <p:spPr>
          <a:xfrm>
            <a:off x="3769566" y="235882"/>
            <a:ext cx="7898589" cy="1117058"/>
          </a:xfrm>
        </p:spPr>
        <p:txBody>
          <a:bodyPr anchor="ctr">
            <a:normAutofit/>
          </a:bodyPr>
          <a:lstStyle/>
          <a:p>
            <a:r>
              <a:rPr lang="it-IT" dirty="0"/>
              <a:t>I risultati</a:t>
            </a:r>
          </a:p>
        </p:txBody>
      </p:sp>
      <p:sp>
        <p:nvSpPr>
          <p:cNvPr id="3" name="Sottotitolo 2">
            <a:extLst>
              <a:ext uri="{FF2B5EF4-FFF2-40B4-BE49-F238E27FC236}">
                <a16:creationId xmlns:a16="http://schemas.microsoft.com/office/drawing/2014/main" id="{EEAE1D66-8FCA-47E0-958E-99C769D36EE7}"/>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r>
              <a:rPr lang="it-IT" sz="2300" dirty="0"/>
              <a:t>Monitoraggio al 28/10/2025 (inizio progetto – gennaio)</a:t>
            </a:r>
          </a:p>
          <a:p>
            <a:pPr marL="342900" indent="-342900" algn="l">
              <a:buFontTx/>
              <a:buChar char="-"/>
            </a:pPr>
            <a:endParaRPr lang="it-IT" sz="2300" dirty="0"/>
          </a:p>
          <a:p>
            <a:pPr marL="342900" indent="-342900" algn="l">
              <a:buFontTx/>
              <a:buChar char="-"/>
            </a:pPr>
            <a:r>
              <a:rPr lang="it-IT" sz="2300" dirty="0">
                <a:sym typeface="Wingdings" panose="05000000000000000000" pitchFamily="2" charset="2"/>
              </a:rPr>
              <a:t>Ufficio			Proposte	Invii</a:t>
            </a:r>
          </a:p>
          <a:p>
            <a:pPr marL="342900" indent="-342900" algn="l">
              <a:buFontTx/>
              <a:buChar char="-"/>
            </a:pPr>
            <a:r>
              <a:rPr lang="it-IT" sz="2300" dirty="0">
                <a:sym typeface="Wingdings" panose="05000000000000000000" pitchFamily="2" charset="2"/>
              </a:rPr>
              <a:t>Corte d’appello di Torino	80		52</a:t>
            </a:r>
          </a:p>
          <a:p>
            <a:pPr marL="342900" indent="-342900" algn="l">
              <a:buFontTx/>
              <a:buChar char="-"/>
            </a:pPr>
            <a:r>
              <a:rPr lang="it-IT" sz="2300" dirty="0">
                <a:sym typeface="Wingdings" panose="05000000000000000000" pitchFamily="2" charset="2"/>
              </a:rPr>
              <a:t>Tribunale di </a:t>
            </a:r>
            <a:r>
              <a:rPr lang="it-IT" sz="2300" dirty="0" err="1">
                <a:sym typeface="Wingdings" panose="05000000000000000000" pitchFamily="2" charset="2"/>
              </a:rPr>
              <a:t>Biellla</a:t>
            </a:r>
            <a:r>
              <a:rPr lang="it-IT" sz="2300" dirty="0">
                <a:sym typeface="Wingdings" panose="05000000000000000000" pitchFamily="2" charset="2"/>
              </a:rPr>
              <a:t>		15		7</a:t>
            </a:r>
          </a:p>
          <a:p>
            <a:pPr marL="342900" indent="-342900" algn="l">
              <a:buFontTx/>
              <a:buChar char="-"/>
            </a:pPr>
            <a:r>
              <a:rPr lang="it-IT" sz="2300" dirty="0">
                <a:sym typeface="Wingdings" panose="05000000000000000000" pitchFamily="2" charset="2"/>
              </a:rPr>
              <a:t>Tribunale di Cuneo		45		31</a:t>
            </a:r>
          </a:p>
          <a:p>
            <a:pPr marL="342900" indent="-342900" algn="l">
              <a:buFontTx/>
              <a:buChar char="-"/>
            </a:pPr>
            <a:r>
              <a:rPr lang="it-IT" sz="2300" dirty="0">
                <a:sym typeface="Wingdings" panose="05000000000000000000" pitchFamily="2" charset="2"/>
              </a:rPr>
              <a:t>Tribunale di Ivrea		37		39</a:t>
            </a:r>
          </a:p>
          <a:p>
            <a:pPr marL="342900" indent="-342900" algn="l">
              <a:buFontTx/>
              <a:buChar char="-"/>
            </a:pPr>
            <a:r>
              <a:rPr lang="it-IT" sz="2300" dirty="0">
                <a:sym typeface="Wingdings" panose="05000000000000000000" pitchFamily="2" charset="2"/>
              </a:rPr>
              <a:t>Tribunale di Novara		50		50</a:t>
            </a:r>
          </a:p>
          <a:p>
            <a:pPr marL="342900" indent="-342900" algn="l">
              <a:buFontTx/>
              <a:buChar char="-"/>
            </a:pPr>
            <a:r>
              <a:rPr lang="it-IT" sz="2300" dirty="0">
                <a:sym typeface="Wingdings" panose="05000000000000000000" pitchFamily="2" charset="2"/>
              </a:rPr>
              <a:t>Tribunale di Torino		127		46</a:t>
            </a:r>
          </a:p>
          <a:p>
            <a:pPr marL="342900" indent="-342900" algn="l">
              <a:buFontTx/>
              <a:buChar char="-"/>
            </a:pPr>
            <a:r>
              <a:rPr lang="it-IT" sz="2300" b="1" dirty="0">
                <a:sym typeface="Wingdings" panose="05000000000000000000" pitchFamily="2" charset="2"/>
              </a:rPr>
              <a:t>TOTALE			354		225</a:t>
            </a:r>
          </a:p>
        </p:txBody>
      </p:sp>
      <p:sp>
        <p:nvSpPr>
          <p:cNvPr id="5" name="Segnaposto piè di pagina 4">
            <a:extLst>
              <a:ext uri="{FF2B5EF4-FFF2-40B4-BE49-F238E27FC236}">
                <a16:creationId xmlns:a16="http://schemas.microsoft.com/office/drawing/2014/main" id="{6158850E-69CC-4797-BAA2-C2A648A28B8F}"/>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C3308E89-3837-46B7-91C9-7001413A3C90}"/>
              </a:ext>
            </a:extLst>
          </p:cNvPr>
          <p:cNvSpPr>
            <a:spLocks noGrp="1"/>
          </p:cNvSpPr>
          <p:nvPr>
            <p:ph type="sldNum" sz="quarter" idx="12"/>
          </p:nvPr>
        </p:nvSpPr>
        <p:spPr/>
        <p:txBody>
          <a:bodyPr/>
          <a:lstStyle/>
          <a:p>
            <a:fld id="{B4A918BC-4D43-4B42-B3C0-E7EBE25E6AF0}" type="slidenum">
              <a:rPr lang="en-US" smtClean="0"/>
              <a:t>25</a:t>
            </a:fld>
            <a:endParaRPr lang="en-US" dirty="0"/>
          </a:p>
        </p:txBody>
      </p:sp>
      <p:pic>
        <p:nvPicPr>
          <p:cNvPr id="2050" name="Picture 2">
            <a:extLst>
              <a:ext uri="{FF2B5EF4-FFF2-40B4-BE49-F238E27FC236}">
                <a16:creationId xmlns:a16="http://schemas.microsoft.com/office/drawing/2014/main" id="{08D9ED09-E4D7-4EDD-A625-4AE1B5070C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28736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E325E-D204-0ADA-D498-FD65CA9ED5D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A991ACE-D2EC-009E-9DB1-925F58DFE99B}"/>
              </a:ext>
            </a:extLst>
          </p:cNvPr>
          <p:cNvSpPr>
            <a:spLocks noGrp="1"/>
          </p:cNvSpPr>
          <p:nvPr>
            <p:ph type="ctrTitle"/>
          </p:nvPr>
        </p:nvSpPr>
        <p:spPr>
          <a:xfrm>
            <a:off x="3769566" y="235882"/>
            <a:ext cx="7898589" cy="1117058"/>
          </a:xfrm>
        </p:spPr>
        <p:txBody>
          <a:bodyPr anchor="ctr">
            <a:normAutofit/>
          </a:bodyPr>
          <a:lstStyle/>
          <a:p>
            <a:r>
              <a:rPr lang="it-IT" dirty="0"/>
              <a:t>I risultati</a:t>
            </a:r>
          </a:p>
        </p:txBody>
      </p:sp>
      <p:sp>
        <p:nvSpPr>
          <p:cNvPr id="3" name="Sottotitolo 2">
            <a:extLst>
              <a:ext uri="{FF2B5EF4-FFF2-40B4-BE49-F238E27FC236}">
                <a16:creationId xmlns:a16="http://schemas.microsoft.com/office/drawing/2014/main" id="{6ECFE61C-5D8D-83AC-52DF-2091E122865D}"/>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r>
              <a:rPr lang="it-IT" sz="2300" dirty="0" err="1"/>
              <a:t>Trib</a:t>
            </a:r>
            <a:r>
              <a:rPr lang="it-IT" sz="2300" dirty="0"/>
              <a:t>. Ivrea, 27 marzo 2025 – A seguito dell’ordine del giudice ex art. 5 quater va svolta la mediazione, gli altri procedimenti di cui all’art. 5, comma 3 del d.lgs. 28/2010, non sono equivalenti (il comma non è richiamato dall’art. 5 quater)</a:t>
            </a:r>
          </a:p>
          <a:p>
            <a:pPr marL="342900" indent="-342900" algn="l">
              <a:buFontTx/>
              <a:buChar char="-"/>
            </a:pPr>
            <a:endParaRPr lang="it-IT" sz="2300" dirty="0"/>
          </a:p>
          <a:p>
            <a:pPr marL="342900" indent="-342900" algn="l">
              <a:buFontTx/>
              <a:buChar char="-"/>
            </a:pPr>
            <a:endParaRPr lang="it-IT" sz="2300" dirty="0"/>
          </a:p>
          <a:p>
            <a:pPr marL="342900" indent="-342900" algn="l">
              <a:buFontTx/>
              <a:buChar char="-"/>
            </a:pPr>
            <a:endParaRPr lang="it-IT" sz="2300" dirty="0"/>
          </a:p>
        </p:txBody>
      </p:sp>
      <p:sp>
        <p:nvSpPr>
          <p:cNvPr id="5" name="Segnaposto piè di pagina 4">
            <a:extLst>
              <a:ext uri="{FF2B5EF4-FFF2-40B4-BE49-F238E27FC236}">
                <a16:creationId xmlns:a16="http://schemas.microsoft.com/office/drawing/2014/main" id="{D5F3D808-B447-3C4E-5E25-E8C9F8B4FE7D}"/>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42BD1852-551C-746F-5B86-03CEB8D2054F}"/>
              </a:ext>
            </a:extLst>
          </p:cNvPr>
          <p:cNvSpPr>
            <a:spLocks noGrp="1"/>
          </p:cNvSpPr>
          <p:nvPr>
            <p:ph type="sldNum" sz="quarter" idx="12"/>
          </p:nvPr>
        </p:nvSpPr>
        <p:spPr/>
        <p:txBody>
          <a:bodyPr/>
          <a:lstStyle/>
          <a:p>
            <a:fld id="{B4A918BC-4D43-4B42-B3C0-E7EBE25E6AF0}" type="slidenum">
              <a:rPr lang="en-US" smtClean="0"/>
              <a:t>26</a:t>
            </a:fld>
            <a:endParaRPr lang="en-US" dirty="0"/>
          </a:p>
        </p:txBody>
      </p:sp>
      <p:pic>
        <p:nvPicPr>
          <p:cNvPr id="2050" name="Picture 2">
            <a:extLst>
              <a:ext uri="{FF2B5EF4-FFF2-40B4-BE49-F238E27FC236}">
                <a16:creationId xmlns:a16="http://schemas.microsoft.com/office/drawing/2014/main" id="{D87B5EF1-4F76-6EC1-2CCA-1E1E68A71D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2890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70448-8992-5696-0F0E-DA366AB3E35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473286D-E56C-54A8-5631-BDD49F04869D}"/>
              </a:ext>
            </a:extLst>
          </p:cNvPr>
          <p:cNvSpPr>
            <a:spLocks noGrp="1"/>
          </p:cNvSpPr>
          <p:nvPr>
            <p:ph type="ctrTitle"/>
          </p:nvPr>
        </p:nvSpPr>
        <p:spPr>
          <a:xfrm>
            <a:off x="3769566" y="235882"/>
            <a:ext cx="7898589" cy="1117058"/>
          </a:xfrm>
        </p:spPr>
        <p:txBody>
          <a:bodyPr anchor="ctr">
            <a:normAutofit/>
          </a:bodyPr>
          <a:lstStyle/>
          <a:p>
            <a:r>
              <a:rPr lang="it-IT" dirty="0"/>
              <a:t>Prospettive future</a:t>
            </a:r>
          </a:p>
        </p:txBody>
      </p:sp>
      <p:sp>
        <p:nvSpPr>
          <p:cNvPr id="3" name="Sottotitolo 2">
            <a:extLst>
              <a:ext uri="{FF2B5EF4-FFF2-40B4-BE49-F238E27FC236}">
                <a16:creationId xmlns:a16="http://schemas.microsoft.com/office/drawing/2014/main" id="{76686BA8-05B8-411F-1156-8406C209A863}"/>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r>
              <a:rPr lang="it-IT" b="1" u="sng" dirty="0"/>
              <a:t>Impiego dell’intelligenza artificiale</a:t>
            </a:r>
          </a:p>
          <a:p>
            <a:pPr marL="342900" indent="-342900" algn="l">
              <a:buFontTx/>
              <a:buChar char="-"/>
            </a:pPr>
            <a:r>
              <a:rPr lang="it-IT" dirty="0"/>
              <a:t>Analisi dei documenti testuali contenuti nel fascicolo digitale</a:t>
            </a:r>
            <a:br>
              <a:rPr lang="it-IT" dirty="0"/>
            </a:br>
            <a:r>
              <a:rPr lang="it-IT" dirty="0"/>
              <a:t>Valutazione della propensione alla mediazione delle parti sulla base del contenuto del testo</a:t>
            </a:r>
            <a:br>
              <a:rPr lang="it-IT" dirty="0"/>
            </a:br>
            <a:r>
              <a:rPr lang="it-IT" dirty="0"/>
              <a:t>Messa a disposizione dell'utente delle motivazioni e/o porzioni di testo rilevanti</a:t>
            </a:r>
          </a:p>
          <a:p>
            <a:pPr marL="342900" indent="-342900" algn="l">
              <a:buFontTx/>
              <a:buChar char="-"/>
            </a:pPr>
            <a:endParaRPr lang="it-IT" dirty="0"/>
          </a:p>
          <a:p>
            <a:pPr marL="342900" indent="-342900" algn="l">
              <a:buFontTx/>
              <a:buChar char="-"/>
            </a:pPr>
            <a:r>
              <a:rPr lang="it-IT" dirty="0"/>
              <a:t>Sistema già sperimentato da </a:t>
            </a:r>
            <a:r>
              <a:rPr lang="it-IT" dirty="0" err="1"/>
              <a:t>UniFI</a:t>
            </a:r>
            <a:endParaRPr lang="it-IT" dirty="0"/>
          </a:p>
          <a:p>
            <a:pPr marL="342900" indent="-342900" algn="l">
              <a:buFontTx/>
              <a:buChar char="-"/>
            </a:pPr>
            <a:r>
              <a:rPr lang="it-IT" dirty="0"/>
              <a:t>Addestrato su processi civili dai cui testi disponibili viene desunta la propensione delle parti.</a:t>
            </a:r>
            <a:br>
              <a:rPr lang="it-IT" dirty="0"/>
            </a:br>
            <a:r>
              <a:rPr lang="it-IT" dirty="0"/>
              <a:t>Per ogni frase, stabilisce se il suo contenuto è neutro oppure esprime propensione o non propensione delle parti a mediare.</a:t>
            </a:r>
            <a:br>
              <a:rPr lang="it-IT" dirty="0"/>
            </a:br>
            <a:r>
              <a:rPr lang="it-IT" dirty="0"/>
              <a:t>Unifica i risultati e formula una valutazione complessiva a livello di fascicolo</a:t>
            </a:r>
          </a:p>
        </p:txBody>
      </p:sp>
      <p:sp>
        <p:nvSpPr>
          <p:cNvPr id="5" name="Segnaposto piè di pagina 4">
            <a:extLst>
              <a:ext uri="{FF2B5EF4-FFF2-40B4-BE49-F238E27FC236}">
                <a16:creationId xmlns:a16="http://schemas.microsoft.com/office/drawing/2014/main" id="{16A128A0-A709-A3FD-DAF4-5980493C2D64}"/>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90B23017-DD70-6AC8-4107-EB2AD6A2D6A3}"/>
              </a:ext>
            </a:extLst>
          </p:cNvPr>
          <p:cNvSpPr>
            <a:spLocks noGrp="1"/>
          </p:cNvSpPr>
          <p:nvPr>
            <p:ph type="sldNum" sz="quarter" idx="12"/>
          </p:nvPr>
        </p:nvSpPr>
        <p:spPr/>
        <p:txBody>
          <a:bodyPr/>
          <a:lstStyle/>
          <a:p>
            <a:fld id="{B4A918BC-4D43-4B42-B3C0-E7EBE25E6AF0}" type="slidenum">
              <a:rPr lang="en-US" smtClean="0"/>
              <a:t>27</a:t>
            </a:fld>
            <a:endParaRPr lang="en-US" dirty="0"/>
          </a:p>
        </p:txBody>
      </p:sp>
      <p:pic>
        <p:nvPicPr>
          <p:cNvPr id="2050" name="Picture 2">
            <a:extLst>
              <a:ext uri="{FF2B5EF4-FFF2-40B4-BE49-F238E27FC236}">
                <a16:creationId xmlns:a16="http://schemas.microsoft.com/office/drawing/2014/main" id="{26F51CA0-C1E5-A13A-5BA3-76C675DD01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82938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EA9FB-7D43-4756-B60F-B4A0A25E6FD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5E04747-94D1-2BC4-2E9A-4F3167550B51}"/>
              </a:ext>
            </a:extLst>
          </p:cNvPr>
          <p:cNvSpPr>
            <a:spLocks noGrp="1"/>
          </p:cNvSpPr>
          <p:nvPr>
            <p:ph type="ctrTitle"/>
          </p:nvPr>
        </p:nvSpPr>
        <p:spPr>
          <a:xfrm>
            <a:off x="3769566" y="235882"/>
            <a:ext cx="7898589" cy="1117058"/>
          </a:xfrm>
        </p:spPr>
        <p:txBody>
          <a:bodyPr anchor="ctr">
            <a:normAutofit/>
          </a:bodyPr>
          <a:lstStyle/>
          <a:p>
            <a:r>
              <a:rPr lang="it-IT" dirty="0"/>
              <a:t>Prospettive future</a:t>
            </a:r>
          </a:p>
        </p:txBody>
      </p:sp>
      <p:sp>
        <p:nvSpPr>
          <p:cNvPr id="3" name="Sottotitolo 2">
            <a:extLst>
              <a:ext uri="{FF2B5EF4-FFF2-40B4-BE49-F238E27FC236}">
                <a16:creationId xmlns:a16="http://schemas.microsoft.com/office/drawing/2014/main" id="{8EB27E9C-8D77-E850-E2D0-180FD3699C7A}"/>
              </a:ext>
            </a:extLst>
          </p:cNvPr>
          <p:cNvSpPr>
            <a:spLocks noGrp="1"/>
          </p:cNvSpPr>
          <p:nvPr>
            <p:ph type="subTitle" idx="1"/>
          </p:nvPr>
        </p:nvSpPr>
        <p:spPr>
          <a:xfrm>
            <a:off x="3900198" y="1464906"/>
            <a:ext cx="7244113" cy="4775173"/>
          </a:xfrm>
        </p:spPr>
        <p:txBody>
          <a:bodyPr anchor="b">
            <a:noAutofit/>
          </a:bodyPr>
          <a:lstStyle/>
          <a:p>
            <a:pPr marL="342900" indent="-342900" algn="l">
              <a:buFontTx/>
              <a:buChar char="-"/>
            </a:pPr>
            <a:r>
              <a:rPr lang="it-IT" b="1" u="sng" dirty="0"/>
              <a:t>Riproposizione del progetto agli uffici del </a:t>
            </a:r>
            <a:r>
              <a:rPr lang="it-IT" b="1" u="sng" dirty="0" err="1"/>
              <a:t>GdP</a:t>
            </a:r>
            <a:endParaRPr lang="it-IT" b="1" u="sng" dirty="0"/>
          </a:p>
          <a:p>
            <a:pPr marL="342900" indent="-342900" algn="l">
              <a:buFontTx/>
              <a:buChar char="-"/>
            </a:pPr>
            <a:r>
              <a:rPr lang="it-IT" dirty="0"/>
              <a:t>Gravi carenze d’organico</a:t>
            </a:r>
          </a:p>
          <a:p>
            <a:pPr marL="342900" indent="-342900" algn="l">
              <a:buFontTx/>
              <a:buChar char="-"/>
            </a:pPr>
            <a:r>
              <a:rPr lang="it-IT" dirty="0"/>
              <a:t>Mancanza dell’UPP</a:t>
            </a:r>
          </a:p>
          <a:p>
            <a:pPr marL="342900" indent="-342900" algn="l">
              <a:buFontTx/>
              <a:buChar char="-"/>
            </a:pPr>
            <a:r>
              <a:rPr lang="it-IT" dirty="0"/>
              <a:t>Possibilità di attivare laboratori (sulla falsariga delle cliniche legali)</a:t>
            </a:r>
          </a:p>
          <a:p>
            <a:pPr marL="342900" indent="-342900" algn="l">
              <a:buFontTx/>
              <a:buChar char="-"/>
            </a:pPr>
            <a:endParaRPr lang="it-IT" dirty="0"/>
          </a:p>
          <a:p>
            <a:pPr marL="342900" indent="-342900" algn="l">
              <a:buFontTx/>
              <a:buChar char="-"/>
            </a:pPr>
            <a:endParaRPr lang="it-IT" dirty="0"/>
          </a:p>
          <a:p>
            <a:pPr marL="342900" indent="-342900" algn="l">
              <a:buFontTx/>
              <a:buChar char="-"/>
            </a:pPr>
            <a:endParaRPr lang="it-IT" dirty="0"/>
          </a:p>
          <a:p>
            <a:pPr marL="342900" indent="-342900" algn="l">
              <a:buFontTx/>
              <a:buChar char="-"/>
            </a:pPr>
            <a:endParaRPr lang="it-IT" dirty="0"/>
          </a:p>
        </p:txBody>
      </p:sp>
      <p:sp>
        <p:nvSpPr>
          <p:cNvPr id="5" name="Segnaposto piè di pagina 4">
            <a:extLst>
              <a:ext uri="{FF2B5EF4-FFF2-40B4-BE49-F238E27FC236}">
                <a16:creationId xmlns:a16="http://schemas.microsoft.com/office/drawing/2014/main" id="{24AD2AAC-F257-B0B6-DA5E-8072F57A7216}"/>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1125408B-AEE4-F0C4-4FDA-96D2C902DB6A}"/>
              </a:ext>
            </a:extLst>
          </p:cNvPr>
          <p:cNvSpPr>
            <a:spLocks noGrp="1"/>
          </p:cNvSpPr>
          <p:nvPr>
            <p:ph type="sldNum" sz="quarter" idx="12"/>
          </p:nvPr>
        </p:nvSpPr>
        <p:spPr/>
        <p:txBody>
          <a:bodyPr/>
          <a:lstStyle/>
          <a:p>
            <a:fld id="{B4A918BC-4D43-4B42-B3C0-E7EBE25E6AF0}" type="slidenum">
              <a:rPr lang="en-US" smtClean="0"/>
              <a:t>28</a:t>
            </a:fld>
            <a:endParaRPr lang="en-US" dirty="0"/>
          </a:p>
        </p:txBody>
      </p:sp>
      <p:pic>
        <p:nvPicPr>
          <p:cNvPr id="2050" name="Picture 2">
            <a:extLst>
              <a:ext uri="{FF2B5EF4-FFF2-40B4-BE49-F238E27FC236}">
                <a16:creationId xmlns:a16="http://schemas.microsoft.com/office/drawing/2014/main" id="{7E9F8883-868D-EA4D-B372-8F44424EC8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32957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F4FA2-1F7A-71CA-CC00-6B73410A796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69FE0F8-EEE5-2670-BC57-F2B38AF4D9B6}"/>
              </a:ext>
            </a:extLst>
          </p:cNvPr>
          <p:cNvSpPr>
            <a:spLocks noGrp="1"/>
          </p:cNvSpPr>
          <p:nvPr>
            <p:ph type="ctrTitle"/>
          </p:nvPr>
        </p:nvSpPr>
        <p:spPr>
          <a:xfrm>
            <a:off x="3769566" y="235882"/>
            <a:ext cx="7898589" cy="1117058"/>
          </a:xfrm>
        </p:spPr>
        <p:txBody>
          <a:bodyPr anchor="ctr">
            <a:normAutofit/>
          </a:bodyPr>
          <a:lstStyle/>
          <a:p>
            <a:r>
              <a:rPr lang="it-IT" dirty="0"/>
              <a:t>Prospettive future</a:t>
            </a:r>
          </a:p>
        </p:txBody>
      </p:sp>
      <p:sp>
        <p:nvSpPr>
          <p:cNvPr id="5" name="Segnaposto piè di pagina 4">
            <a:extLst>
              <a:ext uri="{FF2B5EF4-FFF2-40B4-BE49-F238E27FC236}">
                <a16:creationId xmlns:a16="http://schemas.microsoft.com/office/drawing/2014/main" id="{C5750314-D834-9DB0-FF7B-C0C9DE0FFC07}"/>
              </a:ext>
            </a:extLst>
          </p:cNvPr>
          <p:cNvSpPr>
            <a:spLocks noGrp="1"/>
          </p:cNvSpPr>
          <p:nvPr>
            <p:ph type="ftr" sz="quarter" idx="11"/>
          </p:nvPr>
        </p:nvSpPr>
        <p:spPr>
          <a:xfrm>
            <a:off x="3769566" y="6348271"/>
            <a:ext cx="4114800" cy="365125"/>
          </a:xfrm>
        </p:spPr>
        <p:txBody>
          <a:bodyPr/>
          <a:lstStyle/>
          <a:p>
            <a:r>
              <a:rPr lang="en-US" dirty="0"/>
              <a:t>prof. Matteo Lupano – Università di Torino</a:t>
            </a:r>
          </a:p>
        </p:txBody>
      </p:sp>
      <p:sp>
        <p:nvSpPr>
          <p:cNvPr id="6" name="Segnaposto numero diapositiva 5">
            <a:extLst>
              <a:ext uri="{FF2B5EF4-FFF2-40B4-BE49-F238E27FC236}">
                <a16:creationId xmlns:a16="http://schemas.microsoft.com/office/drawing/2014/main" id="{9F67CF30-2883-4017-2339-978DA1EE46C1}"/>
              </a:ext>
            </a:extLst>
          </p:cNvPr>
          <p:cNvSpPr>
            <a:spLocks noGrp="1"/>
          </p:cNvSpPr>
          <p:nvPr>
            <p:ph type="sldNum" sz="quarter" idx="12"/>
          </p:nvPr>
        </p:nvSpPr>
        <p:spPr/>
        <p:txBody>
          <a:bodyPr/>
          <a:lstStyle/>
          <a:p>
            <a:fld id="{B4A918BC-4D43-4B42-B3C0-E7EBE25E6AF0}" type="slidenum">
              <a:rPr lang="en-US" smtClean="0"/>
              <a:t>29</a:t>
            </a:fld>
            <a:endParaRPr lang="en-US" dirty="0"/>
          </a:p>
        </p:txBody>
      </p:sp>
      <p:pic>
        <p:nvPicPr>
          <p:cNvPr id="2050" name="Picture 2">
            <a:extLst>
              <a:ext uri="{FF2B5EF4-FFF2-40B4-BE49-F238E27FC236}">
                <a16:creationId xmlns:a16="http://schemas.microsoft.com/office/drawing/2014/main" id="{D979A261-19DC-62C0-154D-44FDEADF55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2750"/>
            <a:ext cx="25527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magine 6" descr="Immagine che contiene testo, schermata, Carattere, software&#10;&#10;Il contenuto generato dall'IA potrebbe non essere corretto.">
            <a:extLst>
              <a:ext uri="{FF2B5EF4-FFF2-40B4-BE49-F238E27FC236}">
                <a16:creationId xmlns:a16="http://schemas.microsoft.com/office/drawing/2014/main" id="{A5CCD9EA-8DD3-2A9F-CD35-80FC460BA4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8611" y="1664852"/>
            <a:ext cx="7447285" cy="4353123"/>
          </a:xfrm>
          <a:prstGeom prst="rect">
            <a:avLst/>
          </a:prstGeom>
        </p:spPr>
      </p:pic>
    </p:spTree>
    <p:extLst>
      <p:ext uri="{BB962C8B-B14F-4D97-AF65-F5344CB8AC3E}">
        <p14:creationId xmlns:p14="http://schemas.microsoft.com/office/powerpoint/2010/main" val="2642200350"/>
      </p:ext>
    </p:extLst>
  </p:cSld>
  <p:clrMapOvr>
    <a:masterClrMapping/>
  </p:clrMapOvr>
</p:sld>
</file>

<file path=ppt/theme/theme1.xml><?xml version="1.0" encoding="utf-8"?>
<a:theme xmlns:a="http://schemas.openxmlformats.org/drawingml/2006/main" name="Pacco">
  <a:themeElements>
    <a:clrScheme name="Blu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Pacc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cco">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TM10001115[[fn=Pacco]]</Template>
  <TotalTime>144</TotalTime>
  <Words>1493</Words>
  <Application>Microsoft Office PowerPoint</Application>
  <PresentationFormat>Widescreen</PresentationFormat>
  <Paragraphs>225</Paragraphs>
  <Slides>29</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29</vt:i4>
      </vt:variant>
    </vt:vector>
  </HeadingPairs>
  <TitlesOfParts>
    <vt:vector size="34" baseType="lpstr">
      <vt:lpstr>Arial</vt:lpstr>
      <vt:lpstr>Calibri</vt:lpstr>
      <vt:lpstr>Gill Sans MT</vt:lpstr>
      <vt:lpstr>Wingdings</vt:lpstr>
      <vt:lpstr>Pacco</vt:lpstr>
      <vt:lpstr>LA MEDIAZIONE demandata dal giudice – orientamenti e progetto con-senso</vt:lpstr>
      <vt:lpstr>Pochi giudici, molte cause</vt:lpstr>
      <vt:lpstr>Pochi giudici, molte cause</vt:lpstr>
      <vt:lpstr>Pochi giudici, molte cause</vt:lpstr>
      <vt:lpstr>Mediazione obbligatoria «per materia»</vt:lpstr>
      <vt:lpstr>Perché le parti non compaiono?</vt:lpstr>
      <vt:lpstr>LE PARTI DEVONO COMPARIRE PERSONALMENTE</vt:lpstr>
      <vt:lpstr>La giurisprudenza</vt:lpstr>
      <vt:lpstr>Presenza «pro forma»</vt:lpstr>
      <vt:lpstr>Criticità negli uffici giudiziari</vt:lpstr>
      <vt:lpstr>Sanzioni ex art. 12 bis – quando?</vt:lpstr>
      <vt:lpstr>Mediazione demandata – perché?</vt:lpstr>
      <vt:lpstr>Non è sufficiente la proposta conciliativa?</vt:lpstr>
      <vt:lpstr>formazione</vt:lpstr>
      <vt:lpstr>Il progetto con-senso</vt:lpstr>
      <vt:lpstr>Il progetto con-senso</vt:lpstr>
      <vt:lpstr>Il progetto con-senso</vt:lpstr>
      <vt:lpstr>Il progetto con-senso</vt:lpstr>
      <vt:lpstr>Il progetto con-senso</vt:lpstr>
      <vt:lpstr>Il progetto con-senso</vt:lpstr>
      <vt:lpstr>Il progetto con-senso</vt:lpstr>
      <vt:lpstr>contributi del progetto con-senso</vt:lpstr>
      <vt:lpstr>Le circostanze</vt:lpstr>
      <vt:lpstr>Le circostanze</vt:lpstr>
      <vt:lpstr>I risultati</vt:lpstr>
      <vt:lpstr>I risultati</vt:lpstr>
      <vt:lpstr>Prospettive future</vt:lpstr>
      <vt:lpstr>Prospettive future</vt:lpstr>
      <vt:lpstr>Prospettive future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ADR protagonisti</dc:title>
  <dc:creator>Matteo Lupano</dc:creator>
  <cp:lastModifiedBy>Matteo Lupano</cp:lastModifiedBy>
  <cp:revision>35</cp:revision>
  <dcterms:created xsi:type="dcterms:W3CDTF">2021-10-26T13:42:14Z</dcterms:created>
  <dcterms:modified xsi:type="dcterms:W3CDTF">2025-11-18T12:38:04Z</dcterms:modified>
</cp:coreProperties>
</file>